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20.5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716" r:id="rId1"/>
  </p:sldMasterIdLst>
  <p:notesMasterIdLst>
    <p:notesMasterId r:id="rId2"/>
  </p:notesMasterIdLst>
  <p:sldIdLst>
    <p:sldId id="468" r:id="rId3"/>
    <p:sldId id="464" r:id="rId4"/>
    <p:sldId id="438" r:id="rId5"/>
    <p:sldId id="439" r:id="rId6"/>
    <p:sldId id="440" r:id="rId7"/>
    <p:sldId id="441" r:id="rId8"/>
    <p:sldId id="442" r:id="rId9"/>
    <p:sldId id="443" r:id="rId10"/>
    <p:sldId id="444" r:id="rId11"/>
    <p:sldId id="445" r:id="rId12"/>
    <p:sldId id="446" r:id="rId13"/>
    <p:sldId id="447" r:id="rId14"/>
    <p:sldId id="448" r:id="rId15"/>
    <p:sldId id="466" r:id="rId16"/>
  </p:sldIdLst>
  <p:sldSz cx="9144000" cy="5143500" type="screen16x9"/>
  <p:notesSz cx="6858000" cy="9144000"/>
  <p:custDataLst>
    <p:tags r:id="rId17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3">
          <p15:clr>
            <a:srgbClr val="A4A3A4"/>
          </p15:clr>
        </p15:guide>
        <p15:guide id="2" pos="2919">
          <p15:clr>
            <a:srgbClr val="A4A3A4"/>
          </p15:clr>
        </p15:guide>
      </p15:sldGuide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 autoAdjust="0"/>
    <p:restoredTop sz="93404" autoAdjust="0"/>
  </p:normalViewPr>
  <p:slideViewPr>
    <p:cSldViewPr>
      <p:cViewPr varScale="1">
        <p:scale>
          <a:sx n="80" d="100"/>
          <a:sy n="80" d="100"/>
        </p:scale>
        <p:origin x="216" y="84"/>
      </p:cViewPr>
      <p:guideLst>
        <p:guide orient="horz" pos="1673"/>
        <p:guide pos="291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5" cy="72005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tags" Target="tags/tag1.xml" /><Relationship Id="rId18" Type="http://schemas.openxmlformats.org/officeDocument/2006/relationships/presProps" Target="presProps.xml" /><Relationship Id="rId19" Type="http://schemas.openxmlformats.org/officeDocument/2006/relationships/viewProps" Target="viewProps.xml" /><Relationship Id="rId2" Type="http://schemas.openxmlformats.org/officeDocument/2006/relationships/notesMaster" Target="notesMasters/notesMaster1.xml" /><Relationship Id="rId20" Type="http://schemas.openxmlformats.org/officeDocument/2006/relationships/theme" Target="theme/theme1.xml" /><Relationship Id="rId21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drawings/_rels/vmlDrawing1.v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0.wmf" /></Relationships>
</file>

<file path=ppt/drawings/_rels/vmlDrawing2.v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1.wmf" /><Relationship Id="rId2" Type="http://schemas.openxmlformats.org/officeDocument/2006/relationships/image" Target="../media/image12.wmf" /><Relationship Id="rId3" Type="http://schemas.openxmlformats.org/officeDocument/2006/relationships/image" Target="../media/image13.wmf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362" name="Rectangle 2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409575" y="754063"/>
            <a:ext cx="5854700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5363" name="Rectangle 3"/>
          <p:cNvSpPr>
            <a:spLocks noGrp="1" noChangeArrowheads="1"/>
          </p:cNvSpPr>
          <p:nvPr>
            <p:ph type="body" sz="quarter" idx="6"/>
          </p:nvPr>
        </p:nvSpPr>
        <p:spPr bwMode="auto">
          <a:xfrm>
            <a:off x="538163" y="4387850"/>
            <a:ext cx="5780087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
第二级
第三级
第四级
第五级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49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6800"/>
            <a:ext cx="29749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4A3E4C3-58FF-49F1-B2CE-CD11CE54657C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16886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2.png" /><Relationship Id="rId3" Type="http://schemas.openxmlformats.org/officeDocument/2006/relationships/image" Target="../media/image3.png" /><Relationship Id="rId4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4.png" /><Relationship Id="rId2" Type="http://schemas.openxmlformats.org/officeDocument/2006/relationships/image" Target="../media/image3.png" /><Relationship Id="rId3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  <p:extLst>
      <p:ext uri="{BB962C8B-B14F-4D97-AF65-F5344CB8AC3E}">
        <p14:creationId xmlns:p14="http://schemas.microsoft.com/office/powerpoint/2010/main" val="897769322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图片 6">
            <a:extLst>
              <a:ext uri="{FF2B5EF4-FFF2-40B4-BE49-F238E27FC236}">
                <a16:creationId xmlns:a16="http://schemas.microsoft.com/office/drawing/2014/main" id="{EFDBA3EE-4DE7-4A23-8D70-77D22526B4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9766" y="5954"/>
            <a:ext cx="9222582" cy="5131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CC7F0536-F65D-43FD-95A5-99EE8F58C3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53"/>
            <a:ext cx="2573778" cy="62158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9C2C42A0-4485-44C8-98AA-C8EDDA61C6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02" y="30992"/>
            <a:ext cx="1571625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790564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88C60-9440-40BE-BB3B-7C781B2817B2}" type="slidenum">
              <a:rPr lang="zh-CN" altLang="zh-CN" smtClean="0"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61156624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546" y="-398580"/>
            <a:ext cx="9883098" cy="6156982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4F970EED-B78B-40DD-A451-151C3E9514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08" y="87474"/>
            <a:ext cx="1571625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568331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6" name="标题占位符 1">
            <a:extLst>
              <a:ext uri="{FF2B5EF4-FFF2-40B4-BE49-F238E27FC236}">
                <a16:creationId xmlns:a16="http://schemas.microsoft.com/office/drawing/2014/main" id="{FFDFD61E-EE53-484C-B137-063D98AD59F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>
            <a:extLst>
              <a:ext uri="{FF2B5EF4-FFF2-40B4-BE49-F238E27FC236}">
                <a16:creationId xmlns:a16="http://schemas.microsoft.com/office/drawing/2014/main" id="{C5F70092-634B-4BEF-B913-39177B66FD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2C62D54-0BB6-4072-8DF6-89DE776131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ct val="0"/>
              </a:spcBef>
              <a:spcAft>
                <a:spcPct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B8E5509-24C9-4E55-B5AA-7B0A3EA950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31A152F-27B1-4A25-BFE1-80CFD20334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ct val="0"/>
              </a:spcBef>
              <a:spcAft>
                <a:spcPct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12BE54C8-9D02-40A3-82B4-BD8C64DA0576}" type="slidenum">
              <a:rPr lang="zh-CN" altLang="zh-CN" smtClean="0"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079254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</p:sldLayoutIdLst>
  <p:transition/>
  <p:timing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3429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685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0287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171450" indent="-171450" algn="l" rtl="0" eaLnBrk="1" fontAlgn="base" hangingPunct="1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oleObject" Target="../embeddings/oleObject1.bin" TargetMode="Internal" /><Relationship Id="rId3" Type="http://schemas.openxmlformats.org/officeDocument/2006/relationships/image" Target="../media/image10.wmf" /><Relationship Id="rId4" Type="http://schemas.openxmlformats.org/officeDocument/2006/relationships/vmlDrawing" Target="../drawings/vmlDrawing1.v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oleObject" Target="../embeddings/oleObject2.bin" TargetMode="Internal" /><Relationship Id="rId3" Type="http://schemas.openxmlformats.org/officeDocument/2006/relationships/image" Target="../media/image11.wmf" /><Relationship Id="rId4" Type="http://schemas.openxmlformats.org/officeDocument/2006/relationships/oleObject" Target="../embeddings/oleObject3.bin" TargetMode="Internal" /><Relationship Id="rId5" Type="http://schemas.openxmlformats.org/officeDocument/2006/relationships/image" Target="../media/image12.wmf" /><Relationship Id="rId6" Type="http://schemas.openxmlformats.org/officeDocument/2006/relationships/oleObject" Target="../embeddings/oleObject4.bin" TargetMode="Internal" /><Relationship Id="rId7" Type="http://schemas.openxmlformats.org/officeDocument/2006/relationships/image" Target="../media/image13.wmf" /><Relationship Id="rId8" Type="http://schemas.openxmlformats.org/officeDocument/2006/relationships/vmlDrawing" Target="../drawings/vmlDrawing2.v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4.jpeg" /><Relationship Id="rId3" Type="http://schemas.openxmlformats.org/officeDocument/2006/relationships/image" Target="../media/image15.png" /><Relationship Id="rId4" Type="http://schemas.openxmlformats.org/officeDocument/2006/relationships/image" Target="../media/image16.pn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7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jpeg" /><Relationship Id="rId3" Type="http://schemas.openxmlformats.org/officeDocument/2006/relationships/image" Target="../media/image7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9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F67306E5-939F-4246-8902-C88D649D2D7A}"/>
              </a:ext>
            </a:extLst>
          </p:cNvPr>
          <p:cNvSpPr/>
          <p:nvPr/>
        </p:nvSpPr>
        <p:spPr>
          <a:xfrm>
            <a:off x="0" y="1761660"/>
            <a:ext cx="901900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5400" b="1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含“≤”“≥”的不等式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590" y="707905"/>
            <a:ext cx="903172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>
                <a:latin typeface="Times New Roman" pitchFamily="18" charset="0"/>
                <a:ea typeface="黑体" pitchFamily="49" charset="-122"/>
              </a:rPr>
              <a:t> 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1.</a:t>
            </a:r>
            <a:r>
              <a:rPr lang="zh-CN" altLang="zh-CN" sz="2800">
                <a:latin typeface="黑体" pitchFamily="49" charset="-122"/>
                <a:ea typeface="黑体" pitchFamily="49" charset="-122"/>
              </a:rPr>
              <a:t>用不等式表示下列语句并写出解集，并在数轴上表示解集</a:t>
            </a:r>
            <a:r>
              <a:rPr lang="en-US" altLang="zh-CN" sz="2800">
                <a:latin typeface="黑体" pitchFamily="49" charset="-122"/>
                <a:ea typeface="黑体" pitchFamily="49" charset="-122"/>
              </a:rPr>
              <a:t>.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3147" y="1645444"/>
            <a:ext cx="447269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（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1</a:t>
            </a: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）</a:t>
            </a:r>
            <a:r>
              <a:rPr lang="en-US" altLang="zh-CN" sz="2800" i="1">
                <a:latin typeface="Times New Roman" pitchFamily="18" charset="0"/>
                <a:ea typeface="黑体" pitchFamily="49" charset="-122"/>
              </a:rPr>
              <a:t>x</a:t>
            </a:r>
            <a:r>
              <a:rPr lang="zh-CN" altLang="zh-CN" sz="2800">
                <a:latin typeface="黑体" pitchFamily="49" charset="-122"/>
                <a:ea typeface="黑体" pitchFamily="49" charset="-122"/>
              </a:rPr>
              <a:t>的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3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倍大于或等于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1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；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485845" y="1650207"/>
            <a:ext cx="41184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（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2</a:t>
            </a: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）</a:t>
            </a:r>
            <a:r>
              <a:rPr lang="en-US" altLang="zh-CN" sz="2800" i="1">
                <a:latin typeface="Times New Roman" pitchFamily="18" charset="0"/>
                <a:ea typeface="黑体" pitchFamily="49" charset="-122"/>
              </a:rPr>
              <a:t>x</a:t>
            </a: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与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3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的和不小于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6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；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35685" y="2224088"/>
            <a:ext cx="411362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（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3</a:t>
            </a: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）</a:t>
            </a:r>
            <a:r>
              <a:rPr lang="en-US" altLang="zh-CN" sz="2800" i="1">
                <a:latin typeface="Times New Roman" pitchFamily="18" charset="0"/>
                <a:ea typeface="黑体" pitchFamily="49" charset="-122"/>
              </a:rPr>
              <a:t>y</a:t>
            </a:r>
            <a:r>
              <a:rPr lang="zh-CN" altLang="zh-CN" sz="2800">
                <a:latin typeface="Times New Roman" pitchFamily="18" charset="0"/>
                <a:ea typeface="黑体" pitchFamily="49" charset="-122"/>
              </a:rPr>
              <a:t>与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1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的差不大于</a:t>
            </a:r>
            <a:r>
              <a:rPr lang="en-US" altLang="en-US" sz="2800">
                <a:latin typeface="黑体" pitchFamily="49" charset="-122"/>
                <a:ea typeface="黑体" pitchFamily="49" charset="-122"/>
              </a:rPr>
              <a:t>0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；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4529139" y="2245519"/>
            <a:ext cx="419377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（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4</a:t>
            </a: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）</a:t>
            </a:r>
            <a:r>
              <a:rPr lang="en-US" altLang="zh-CN" sz="2800" i="1">
                <a:latin typeface="Times New Roman" pitchFamily="18" charset="0"/>
                <a:ea typeface="黑体" pitchFamily="49" charset="-122"/>
              </a:rPr>
              <a:t>y</a:t>
            </a:r>
            <a:r>
              <a:rPr lang="zh-CN" altLang="zh-CN" sz="2800">
                <a:latin typeface="黑体" pitchFamily="49" charset="-122"/>
                <a:ea typeface="黑体" pitchFamily="49" charset="-122"/>
              </a:rPr>
              <a:t>的  小于或等于</a:t>
            </a:r>
            <a:r>
              <a:rPr lang="en-US" altLang="zh-CN" sz="2800">
                <a:latin typeface="黑体" pitchFamily="49" charset="-122"/>
                <a:ea typeface="黑体" pitchFamily="49" charset="-122"/>
              </a:rPr>
              <a:t>-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2</a:t>
            </a:r>
            <a:r>
              <a:rPr lang="en-US" altLang="zh-CN" sz="2400">
                <a:latin typeface="Times New Roman" pitchFamily="18" charset="0"/>
                <a:ea typeface="黑体" pitchFamily="49" charset="-122"/>
              </a:rPr>
              <a:t>.</a:t>
            </a:r>
          </a:p>
        </p:txBody>
      </p:sp>
      <p:sp>
        <p:nvSpPr>
          <p:cNvPr id="7" name="文本框 7"/>
          <p:cNvSpPr txBox="1">
            <a:spLocks noChangeArrowheads="1"/>
          </p:cNvSpPr>
          <p:nvPr/>
        </p:nvSpPr>
        <p:spPr bwMode="auto">
          <a:xfrm>
            <a:off x="101967" y="2891221"/>
            <a:ext cx="8940066" cy="168424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>
                <a:solidFill>
                  <a:srgbClr val="00206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400">
                <a:solidFill>
                  <a:srgbClr val="002060"/>
                </a:solidFill>
                <a:latin typeface="黑体" pitchFamily="49" charset="-122"/>
                <a:ea typeface="黑体" pitchFamily="49" charset="-122"/>
              </a:rPr>
              <a:t>分析</a:t>
            </a:r>
            <a:r>
              <a:rPr lang="en-US" altLang="zh-CN" sz="2400">
                <a:solidFill>
                  <a:srgbClr val="002060"/>
                </a:solidFill>
                <a:latin typeface="黑体" pitchFamily="49" charset="-122"/>
                <a:ea typeface="黑体" pitchFamily="49" charset="-122"/>
              </a:rPr>
              <a:t>】</a:t>
            </a:r>
            <a:r>
              <a:rPr lang="zh-CN" altLang="en-US" sz="2400">
                <a:latin typeface="黑体" pitchFamily="49" charset="-122"/>
                <a:ea typeface="黑体" pitchFamily="49" charset="-122"/>
              </a:rPr>
              <a:t>准确找出本题中表示数量不等关系的关键词语，并正确使用不等号</a:t>
            </a:r>
            <a:r>
              <a:rPr lang="en-US" altLang="zh-CN" sz="2400">
                <a:latin typeface="黑体" pitchFamily="49" charset="-122"/>
                <a:ea typeface="黑体" pitchFamily="49" charset="-122"/>
              </a:rPr>
              <a:t>.(1)(2)</a:t>
            </a:r>
            <a:r>
              <a:rPr lang="zh-CN" altLang="en-US" sz="2400">
                <a:latin typeface="黑体" pitchFamily="49" charset="-122"/>
                <a:ea typeface="黑体" pitchFamily="49" charset="-122"/>
              </a:rPr>
              <a:t>中大于或等于、不小于都用</a:t>
            </a:r>
            <a:r>
              <a:rPr lang="en-US" altLang="zh-CN" sz="2400">
                <a:latin typeface="黑体" pitchFamily="49" charset="-122"/>
                <a:ea typeface="黑体" pitchFamily="49" charset="-122"/>
              </a:rPr>
              <a:t>“</a:t>
            </a:r>
            <a:r>
              <a:rPr lang="zh-CN" altLang="en-US" sz="2400">
                <a:latin typeface="Times New Roman" pitchFamily="18" charset="0"/>
                <a:ea typeface="黑体" pitchFamily="49" charset="-122"/>
              </a:rPr>
              <a:t> </a:t>
            </a:r>
            <a:r>
              <a:rPr lang="zh-CN" altLang="en-US" sz="2400">
                <a:latin typeface="黑体" pitchFamily="49" charset="-122"/>
                <a:ea typeface="黑体" pitchFamily="49" charset="-122"/>
                <a:sym typeface="Arial" panose="020b0604020202020204" pitchFamily="34" charset="0"/>
              </a:rPr>
              <a:t>≥</a:t>
            </a:r>
            <a:r>
              <a:rPr lang="en-US" altLang="zh-CN" sz="2400">
                <a:latin typeface="黑体" pitchFamily="49" charset="-122"/>
                <a:ea typeface="黑体" pitchFamily="49" charset="-122"/>
                <a:sym typeface="Arial" panose="020b0604020202020204" pitchFamily="34" charset="0"/>
              </a:rPr>
              <a:t>”</a:t>
            </a:r>
            <a:r>
              <a:rPr lang="zh-CN" altLang="en-US" sz="2400">
                <a:latin typeface="黑体" pitchFamily="49" charset="-122"/>
                <a:ea typeface="黑体" pitchFamily="49" charset="-122"/>
                <a:sym typeface="Arial" panose="020b0604020202020204" pitchFamily="34" charset="0"/>
              </a:rPr>
              <a:t>表示；</a:t>
            </a:r>
            <a:r>
              <a:rPr lang="en-US" altLang="zh-CN" sz="2400">
                <a:latin typeface="黑体" pitchFamily="49" charset="-122"/>
                <a:ea typeface="黑体" pitchFamily="49" charset="-122"/>
                <a:sym typeface="Arial" panose="020b0604020202020204" pitchFamily="34" charset="0"/>
              </a:rPr>
              <a:t>(3)(4)</a:t>
            </a:r>
            <a:r>
              <a:rPr lang="zh-CN" altLang="en-US" sz="2400">
                <a:latin typeface="黑体" pitchFamily="49" charset="-122"/>
                <a:ea typeface="黑体" pitchFamily="49" charset="-122"/>
                <a:sym typeface="Arial" panose="020b0604020202020204" pitchFamily="34" charset="0"/>
              </a:rPr>
              <a:t>中不大于、小于或等于都用</a:t>
            </a:r>
            <a:r>
              <a:rPr lang="en-US" altLang="zh-CN" sz="2400">
                <a:latin typeface="黑体" pitchFamily="49" charset="-122"/>
                <a:ea typeface="黑体" pitchFamily="49" charset="-122"/>
                <a:sym typeface="Arial" panose="020b0604020202020204" pitchFamily="34" charset="0"/>
              </a:rPr>
              <a:t>“</a:t>
            </a:r>
            <a:r>
              <a:rPr lang="zh-CN" altLang="en-US" sz="2400">
                <a:latin typeface="黑体" pitchFamily="49" charset="-122"/>
                <a:ea typeface="黑体" pitchFamily="49" charset="-122"/>
                <a:sym typeface="Arial" panose="020b0604020202020204" pitchFamily="34" charset="0"/>
              </a:rPr>
              <a:t>≤</a:t>
            </a:r>
            <a:r>
              <a:rPr lang="en-US" altLang="zh-CN" sz="2400">
                <a:latin typeface="Times New Roman" pitchFamily="18" charset="0"/>
                <a:ea typeface="黑体" pitchFamily="49" charset="-122"/>
                <a:sym typeface="Arial" panose="020b0604020202020204" pitchFamily="34" charset="0"/>
              </a:rPr>
              <a:t>”</a:t>
            </a:r>
            <a:r>
              <a:rPr lang="zh-CN" altLang="en-US" sz="2400">
                <a:latin typeface="Times New Roman" pitchFamily="18" charset="0"/>
                <a:ea typeface="黑体" pitchFamily="49" charset="-122"/>
                <a:sym typeface="Arial" panose="020b0604020202020204" pitchFamily="34" charset="0"/>
              </a:rPr>
              <a:t>表示</a:t>
            </a:r>
            <a:r>
              <a:rPr lang="en-US" altLang="zh-CN" sz="2400">
                <a:latin typeface="Times New Roman" pitchFamily="18" charset="0"/>
                <a:ea typeface="黑体" pitchFamily="49" charset="-122"/>
                <a:sym typeface="Arial" panose="020b0604020202020204" pitchFamily="34" charset="0"/>
              </a:rPr>
              <a:t>.</a:t>
            </a:r>
            <a:r>
              <a:rPr lang="zh-CN" altLang="en-US" sz="2400">
                <a:latin typeface="黑体" pitchFamily="49" charset="-122"/>
                <a:ea typeface="黑体" pitchFamily="49" charset="-122"/>
              </a:rPr>
              <a:t> 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8" name="对象 1">
            <a:hlinkClick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8361832"/>
              </p:ext>
            </p:extLst>
          </p:nvPr>
        </p:nvGraphicFramePr>
        <p:xfrm>
          <a:off x="6102351" y="2301990"/>
          <a:ext cx="250825" cy="485775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38" r:id="rId2" imgW="152280" imgH="393480" progId="Equation.KSEE3">
                  <p:embed/>
                </p:oleObj>
              </mc:Choice>
              <mc:Fallback>
                <p:oleObj r:id="rId2" imgW="152280" imgH="39348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6102351" y="2301990"/>
                        <a:ext cx="250825" cy="48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矩形 9">
            <a:extLst>
              <a:ext uri="{FF2B5EF4-FFF2-40B4-BE49-F238E27FC236}">
                <a16:creationId xmlns:a16="http://schemas.microsoft.com/office/drawing/2014/main" id="{C182EFD4-8100-4B12-A6CC-EB03FA699BC4}"/>
              </a:ext>
            </a:extLst>
          </p:cNvPr>
          <p:cNvSpPr/>
          <p:nvPr/>
        </p:nvSpPr>
        <p:spPr>
          <a:xfrm>
            <a:off x="3360783" y="-20538"/>
            <a:ext cx="2262159" cy="71558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05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</p:spTree>
    <p:extLst>
      <p:ext uri="{BB962C8B-B14F-4D97-AF65-F5344CB8AC3E}">
        <p14:creationId xmlns:p14="http://schemas.microsoft.com/office/powerpoint/2010/main" val="36713815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框 8"/>
          <p:cNvSpPr txBox="1">
            <a:spLocks noChangeArrowheads="1"/>
          </p:cNvSpPr>
          <p:nvPr/>
        </p:nvSpPr>
        <p:spPr bwMode="auto">
          <a:xfrm>
            <a:off x="231776" y="840582"/>
            <a:ext cx="469231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解：</a:t>
            </a:r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(1)3</a:t>
            </a:r>
            <a:r>
              <a:rPr lang="en-US" altLang="zh-CN" sz="2800" i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x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anose="02010600030101010101" pitchFamily="2" charset="-122"/>
              </a:rPr>
              <a:t>≥</a:t>
            </a:r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sym typeface="宋体" panose="02010600030101010101" pitchFamily="2" charset="-122"/>
              </a:rPr>
              <a:t>1,</a:t>
            </a:r>
            <a:r>
              <a:rPr lang="zh-CN" altLang="zh-CN" sz="28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sym typeface="宋体" panose="02010600030101010101" pitchFamily="2" charset="-122"/>
              </a:rPr>
              <a:t> </a:t>
            </a:r>
            <a:r>
              <a:rPr lang="zh-CN" altLang="zh-CN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anose="02010600030101010101" pitchFamily="2" charset="-122"/>
              </a:rPr>
              <a:t> 解集是</a:t>
            </a:r>
            <a:r>
              <a:rPr lang="en-US" altLang="zh-CN" sz="2800" i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sym typeface="宋体" panose="02010600030101010101" pitchFamily="2" charset="-122"/>
              </a:rPr>
              <a:t>x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anose="02010600030101010101" pitchFamily="2" charset="-122"/>
              </a:rPr>
              <a:t>≥</a:t>
            </a:r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sym typeface="宋体" panose="02010600030101010101" pitchFamily="2" charset="-122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sym typeface="宋体" panose="02010600030101010101" pitchFamily="2" charset="-122"/>
              </a:rPr>
              <a:t>   </a:t>
            </a:r>
            <a:r>
              <a:rPr lang="en-US" altLang="zh-CN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anose="02010600030101010101" pitchFamily="2" charset="-122"/>
              </a:rPr>
              <a:t>;</a:t>
            </a:r>
          </a:p>
        </p:txBody>
      </p:sp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4795839" y="831056"/>
            <a:ext cx="38170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(2)</a:t>
            </a:r>
            <a:r>
              <a:rPr lang="en-US" altLang="zh-CN" sz="2800" i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x</a:t>
            </a:r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+3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anose="02010600030101010101" pitchFamily="2" charset="-122"/>
              </a:rPr>
              <a:t>≥</a:t>
            </a:r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sym typeface="宋体" panose="02010600030101010101" pitchFamily="2" charset="-122"/>
              </a:rPr>
              <a:t>6,</a:t>
            </a:r>
            <a:r>
              <a:rPr lang="zh-CN" altLang="zh-CN" sz="28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sym typeface="宋体" panose="02010600030101010101" pitchFamily="2" charset="-122"/>
              </a:rPr>
              <a:t> </a:t>
            </a:r>
            <a:r>
              <a:rPr lang="zh-CN" altLang="zh-CN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anose="02010600030101010101" pitchFamily="2" charset="-122"/>
              </a:rPr>
              <a:t>解集是</a:t>
            </a:r>
            <a:r>
              <a:rPr lang="en-US" altLang="zh-CN" sz="2800" i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sym typeface="宋体" panose="02010600030101010101" pitchFamily="2" charset="-122"/>
              </a:rPr>
              <a:t>x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anose="02010600030101010101" pitchFamily="2" charset="-122"/>
              </a:rPr>
              <a:t>≥</a:t>
            </a:r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sym typeface="宋体" panose="02010600030101010101" pitchFamily="2" charset="-122"/>
              </a:rPr>
              <a:t>3</a:t>
            </a:r>
            <a:r>
              <a:rPr lang="en-US" altLang="zh-CN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anose="02010600030101010101" pitchFamily="2" charset="-122"/>
              </a:rPr>
              <a:t>;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857250" y="2752725"/>
            <a:ext cx="397416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(3)</a:t>
            </a:r>
            <a:r>
              <a:rPr lang="en-US" altLang="zh-CN" sz="2800" i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y</a:t>
            </a:r>
            <a:r>
              <a:rPr lang="en-US" altLang="zh-CN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-</a:t>
            </a:r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1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anose="02010600030101010101" pitchFamily="2" charset="-122"/>
              </a:rPr>
              <a:t>≤</a:t>
            </a:r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sym typeface="宋体" panose="02010600030101010101" pitchFamily="2" charset="-122"/>
              </a:rPr>
              <a:t>0,</a:t>
            </a:r>
            <a:r>
              <a:rPr lang="zh-CN" altLang="zh-CN" sz="28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sym typeface="宋体" panose="02010600030101010101" pitchFamily="2" charset="-122"/>
              </a:rPr>
              <a:t> </a:t>
            </a:r>
            <a:r>
              <a:rPr lang="zh-CN" altLang="zh-CN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anose="02010600030101010101" pitchFamily="2" charset="-122"/>
              </a:rPr>
              <a:t> 解集是</a:t>
            </a:r>
            <a:r>
              <a:rPr lang="en-US" altLang="zh-CN" sz="2800" i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sym typeface="宋体" panose="02010600030101010101" pitchFamily="2" charset="-122"/>
              </a:rPr>
              <a:t>y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anose="02010600030101010101" pitchFamily="2" charset="-122"/>
              </a:rPr>
              <a:t>≤</a:t>
            </a:r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sym typeface="宋体" panose="02010600030101010101" pitchFamily="2" charset="-122"/>
              </a:rPr>
              <a:t>1</a:t>
            </a:r>
            <a:r>
              <a:rPr lang="en-US" altLang="zh-CN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anose="02010600030101010101" pitchFamily="2" charset="-122"/>
              </a:rPr>
              <a:t>;</a:t>
            </a:r>
          </a:p>
        </p:txBody>
      </p:sp>
      <p:grpSp>
        <p:nvGrpSpPr>
          <p:cNvPr id="5" name="Group 11"/>
          <p:cNvGrpSpPr/>
          <p:nvPr/>
        </p:nvGrpSpPr>
        <p:grpSpPr>
          <a:xfrm>
            <a:off x="5197475" y="1444230"/>
            <a:ext cx="2808288" cy="920304"/>
            <a:chOff x="1051" y="2205"/>
            <a:chExt cx="3129" cy="897"/>
          </a:xfrm>
        </p:grpSpPr>
        <p:sp>
          <p:nvSpPr>
            <p:cNvPr id="6" name="Line 12"/>
            <p:cNvSpPr>
              <a:spLocks noChangeShapeType="1"/>
            </p:cNvSpPr>
            <p:nvPr/>
          </p:nvSpPr>
          <p:spPr bwMode="auto">
            <a:xfrm>
              <a:off x="1051" y="2659"/>
              <a:ext cx="3129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miter lim="800000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Text Box 13"/>
            <p:cNvSpPr txBox="1">
              <a:spLocks noChangeArrowheads="1"/>
            </p:cNvSpPr>
            <p:nvPr/>
          </p:nvSpPr>
          <p:spPr bwMode="auto">
            <a:xfrm>
              <a:off x="1837" y="2205"/>
              <a:ext cx="453" cy="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endParaRPr lang="zh-CN" altLang="zh-CN" sz="2400">
                <a:latin typeface="Tahoma" pitchFamily="34" charset="0"/>
              </a:endParaRPr>
            </a:p>
          </p:txBody>
        </p:sp>
        <p:sp>
          <p:nvSpPr>
            <p:cNvPr id="8" name="Line 14"/>
            <p:cNvSpPr>
              <a:spLocks noChangeShapeType="1"/>
            </p:cNvSpPr>
            <p:nvPr/>
          </p:nvSpPr>
          <p:spPr bwMode="auto">
            <a:xfrm flipH="1">
              <a:off x="1882" y="2568"/>
              <a:ext cx="0" cy="9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Line 15"/>
            <p:cNvSpPr>
              <a:spLocks noChangeShapeType="1"/>
            </p:cNvSpPr>
            <p:nvPr/>
          </p:nvSpPr>
          <p:spPr bwMode="auto">
            <a:xfrm flipH="1">
              <a:off x="2699" y="2341"/>
              <a:ext cx="0" cy="27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Line 16"/>
            <p:cNvSpPr>
              <a:spLocks noChangeShapeType="1"/>
            </p:cNvSpPr>
            <p:nvPr/>
          </p:nvSpPr>
          <p:spPr bwMode="auto">
            <a:xfrm flipH="1">
              <a:off x="2688" y="2355"/>
              <a:ext cx="1315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Text Box 17"/>
            <p:cNvSpPr txBox="1">
              <a:spLocks noChangeArrowheads="1"/>
            </p:cNvSpPr>
            <p:nvPr/>
          </p:nvSpPr>
          <p:spPr bwMode="auto">
            <a:xfrm>
              <a:off x="1686" y="2645"/>
              <a:ext cx="182" cy="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400" b="1"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12" name="Text Box 18"/>
            <p:cNvSpPr txBox="1">
              <a:spLocks noChangeArrowheads="1"/>
            </p:cNvSpPr>
            <p:nvPr/>
          </p:nvSpPr>
          <p:spPr bwMode="auto">
            <a:xfrm>
              <a:off x="2530" y="2652"/>
              <a:ext cx="390" cy="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400" b="1"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13" name="Oval 19"/>
            <p:cNvSpPr>
              <a:spLocks noChangeArrowheads="1"/>
            </p:cNvSpPr>
            <p:nvPr/>
          </p:nvSpPr>
          <p:spPr bwMode="auto">
            <a:xfrm>
              <a:off x="2610" y="2599"/>
              <a:ext cx="198" cy="13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Constantia" pitchFamily="18" charset="0"/>
              </a:endParaRPr>
            </a:p>
          </p:txBody>
        </p:sp>
      </p:grpSp>
      <p:grpSp>
        <p:nvGrpSpPr>
          <p:cNvPr id="14" name="Group 11"/>
          <p:cNvGrpSpPr/>
          <p:nvPr/>
        </p:nvGrpSpPr>
        <p:grpSpPr>
          <a:xfrm>
            <a:off x="1346200" y="3271837"/>
            <a:ext cx="2808288" cy="913166"/>
            <a:chOff x="1051" y="2205"/>
            <a:chExt cx="3129" cy="890"/>
          </a:xfrm>
        </p:grpSpPr>
        <p:sp>
          <p:nvSpPr>
            <p:cNvPr id="15" name="Line 12"/>
            <p:cNvSpPr>
              <a:spLocks noChangeShapeType="1"/>
            </p:cNvSpPr>
            <p:nvPr/>
          </p:nvSpPr>
          <p:spPr bwMode="auto">
            <a:xfrm>
              <a:off x="1051" y="2659"/>
              <a:ext cx="3129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miter lim="800000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Text Box 13"/>
            <p:cNvSpPr txBox="1">
              <a:spLocks noChangeArrowheads="1"/>
            </p:cNvSpPr>
            <p:nvPr/>
          </p:nvSpPr>
          <p:spPr bwMode="auto">
            <a:xfrm>
              <a:off x="1837" y="2205"/>
              <a:ext cx="453" cy="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endParaRPr lang="zh-CN" altLang="zh-CN" sz="2400">
                <a:latin typeface="Tahoma" pitchFamily="34" charset="0"/>
              </a:endParaRPr>
            </a:p>
          </p:txBody>
        </p:sp>
        <p:sp>
          <p:nvSpPr>
            <p:cNvPr id="17" name="Line 14"/>
            <p:cNvSpPr>
              <a:spLocks noChangeShapeType="1"/>
            </p:cNvSpPr>
            <p:nvPr/>
          </p:nvSpPr>
          <p:spPr bwMode="auto">
            <a:xfrm flipH="1">
              <a:off x="1882" y="2568"/>
              <a:ext cx="0" cy="9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Line 15"/>
            <p:cNvSpPr>
              <a:spLocks noChangeShapeType="1"/>
            </p:cNvSpPr>
            <p:nvPr/>
          </p:nvSpPr>
          <p:spPr bwMode="auto">
            <a:xfrm flipH="1">
              <a:off x="2699" y="2341"/>
              <a:ext cx="0" cy="27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Line 16"/>
            <p:cNvSpPr>
              <a:spLocks noChangeShapeType="1"/>
            </p:cNvSpPr>
            <p:nvPr/>
          </p:nvSpPr>
          <p:spPr bwMode="auto">
            <a:xfrm flipH="1">
              <a:off x="1397" y="2355"/>
              <a:ext cx="1315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Text Box 17"/>
            <p:cNvSpPr txBox="1">
              <a:spLocks noChangeArrowheads="1"/>
            </p:cNvSpPr>
            <p:nvPr/>
          </p:nvSpPr>
          <p:spPr bwMode="auto">
            <a:xfrm>
              <a:off x="1686" y="2645"/>
              <a:ext cx="182" cy="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400" b="1"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21" name="Text Box 18"/>
            <p:cNvSpPr txBox="1">
              <a:spLocks noChangeArrowheads="1"/>
            </p:cNvSpPr>
            <p:nvPr/>
          </p:nvSpPr>
          <p:spPr bwMode="auto">
            <a:xfrm>
              <a:off x="2530" y="2638"/>
              <a:ext cx="441" cy="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400" b="1"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22" name="Oval 19"/>
            <p:cNvSpPr>
              <a:spLocks noChangeArrowheads="1"/>
            </p:cNvSpPr>
            <p:nvPr/>
          </p:nvSpPr>
          <p:spPr bwMode="auto">
            <a:xfrm>
              <a:off x="2610" y="2599"/>
              <a:ext cx="198" cy="13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Constantia" pitchFamily="18" charset="0"/>
              </a:endParaRPr>
            </a:p>
          </p:txBody>
        </p:sp>
      </p:grpSp>
      <p:grpSp>
        <p:nvGrpSpPr>
          <p:cNvPr id="23" name="Group 11"/>
          <p:cNvGrpSpPr/>
          <p:nvPr/>
        </p:nvGrpSpPr>
        <p:grpSpPr>
          <a:xfrm>
            <a:off x="5324475" y="3317082"/>
            <a:ext cx="2808288" cy="920644"/>
            <a:chOff x="1051" y="2205"/>
            <a:chExt cx="3129" cy="896"/>
          </a:xfrm>
        </p:grpSpPr>
        <p:sp>
          <p:nvSpPr>
            <p:cNvPr id="24" name="Line 12"/>
            <p:cNvSpPr>
              <a:spLocks noChangeShapeType="1"/>
            </p:cNvSpPr>
            <p:nvPr/>
          </p:nvSpPr>
          <p:spPr bwMode="auto">
            <a:xfrm>
              <a:off x="1051" y="2659"/>
              <a:ext cx="3129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miter lim="800000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Text Box 13"/>
            <p:cNvSpPr txBox="1">
              <a:spLocks noChangeArrowheads="1"/>
            </p:cNvSpPr>
            <p:nvPr/>
          </p:nvSpPr>
          <p:spPr bwMode="auto">
            <a:xfrm>
              <a:off x="1837" y="2205"/>
              <a:ext cx="453" cy="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endParaRPr lang="zh-CN" altLang="zh-CN" sz="2400">
                <a:latin typeface="Tahoma" pitchFamily="34" charset="0"/>
              </a:endParaRPr>
            </a:p>
          </p:txBody>
        </p:sp>
        <p:sp>
          <p:nvSpPr>
            <p:cNvPr id="26" name="Line 14"/>
            <p:cNvSpPr>
              <a:spLocks noChangeShapeType="1"/>
            </p:cNvSpPr>
            <p:nvPr/>
          </p:nvSpPr>
          <p:spPr bwMode="auto">
            <a:xfrm flipH="1">
              <a:off x="3402" y="2568"/>
              <a:ext cx="0" cy="9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Line 15"/>
            <p:cNvSpPr>
              <a:spLocks noChangeShapeType="1"/>
            </p:cNvSpPr>
            <p:nvPr/>
          </p:nvSpPr>
          <p:spPr bwMode="auto">
            <a:xfrm flipH="1">
              <a:off x="2699" y="2341"/>
              <a:ext cx="0" cy="27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Line 16"/>
            <p:cNvSpPr>
              <a:spLocks noChangeShapeType="1"/>
            </p:cNvSpPr>
            <p:nvPr/>
          </p:nvSpPr>
          <p:spPr bwMode="auto">
            <a:xfrm flipH="1">
              <a:off x="1397" y="2355"/>
              <a:ext cx="1315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Text Box 17"/>
            <p:cNvSpPr txBox="1">
              <a:spLocks noChangeArrowheads="1"/>
            </p:cNvSpPr>
            <p:nvPr/>
          </p:nvSpPr>
          <p:spPr bwMode="auto">
            <a:xfrm>
              <a:off x="3242" y="2645"/>
              <a:ext cx="182" cy="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400" b="1"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30" name="Text Box 18"/>
            <p:cNvSpPr txBox="1">
              <a:spLocks noChangeArrowheads="1"/>
            </p:cNvSpPr>
            <p:nvPr/>
          </p:nvSpPr>
          <p:spPr bwMode="auto">
            <a:xfrm>
              <a:off x="2457" y="2652"/>
              <a:ext cx="755" cy="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400" b="1">
                  <a:latin typeface="Times New Roman" pitchFamily="18" charset="0"/>
                </a:rPr>
                <a:t>-8</a:t>
              </a:r>
            </a:p>
          </p:txBody>
        </p:sp>
        <p:sp>
          <p:nvSpPr>
            <p:cNvPr id="31" name="Oval 19"/>
            <p:cNvSpPr>
              <a:spLocks noChangeArrowheads="1"/>
            </p:cNvSpPr>
            <p:nvPr/>
          </p:nvSpPr>
          <p:spPr bwMode="auto">
            <a:xfrm>
              <a:off x="2610" y="2599"/>
              <a:ext cx="198" cy="13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Constantia" pitchFamily="18" charset="0"/>
              </a:endParaRPr>
            </a:p>
          </p:txBody>
        </p:sp>
      </p:grpSp>
      <p:graphicFrame>
        <p:nvGraphicFramePr>
          <p:cNvPr id="32" name="对象 2">
            <a:hlinkClick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2262099"/>
              </p:ext>
            </p:extLst>
          </p:nvPr>
        </p:nvGraphicFramePr>
        <p:xfrm>
          <a:off x="4341813" y="859304"/>
          <a:ext cx="230187" cy="485775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39" name="Equation" r:id="rId2" imgW="139680" imgH="393480" progId="Equation.DSMT4">
                  <p:embed/>
                </p:oleObj>
              </mc:Choice>
              <mc:Fallback>
                <p:oleObj name="Equation" r:id="rId2" imgW="139680" imgH="39348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341813" y="859304"/>
                        <a:ext cx="230187" cy="48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3" name="组合 5"/>
          <p:cNvGrpSpPr/>
          <p:nvPr/>
        </p:nvGrpSpPr>
        <p:grpSpPr>
          <a:xfrm>
            <a:off x="1028701" y="1425892"/>
            <a:ext cx="2810510" cy="998220"/>
            <a:chOff x="1620" y="2993"/>
            <a:chExt cx="4425" cy="2096"/>
          </a:xfrm>
        </p:grpSpPr>
        <p:grpSp>
          <p:nvGrpSpPr>
            <p:cNvPr id="34" name="Group 11"/>
            <p:cNvGrpSpPr/>
            <p:nvPr/>
          </p:nvGrpSpPr>
          <p:grpSpPr>
            <a:xfrm>
              <a:off x="1620" y="2993"/>
              <a:ext cx="4425" cy="1917"/>
              <a:chOff x="1051" y="2205"/>
              <a:chExt cx="3129" cy="890"/>
            </a:xfrm>
          </p:grpSpPr>
          <p:sp>
            <p:nvSpPr>
              <p:cNvPr id="36" name="Line 12"/>
              <p:cNvSpPr>
                <a:spLocks noChangeShapeType="1"/>
              </p:cNvSpPr>
              <p:nvPr/>
            </p:nvSpPr>
            <p:spPr bwMode="auto">
              <a:xfrm>
                <a:off x="1051" y="2659"/>
                <a:ext cx="3129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miter lim="800000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7" name="Text Box 13"/>
              <p:cNvSpPr txBox="1">
                <a:spLocks noChangeArrowheads="1"/>
              </p:cNvSpPr>
              <p:nvPr/>
            </p:nvSpPr>
            <p:spPr bwMode="auto">
              <a:xfrm>
                <a:off x="1837" y="2205"/>
                <a:ext cx="453" cy="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endParaRPr lang="zh-CN" altLang="zh-CN" sz="2400">
                  <a:latin typeface="Tahoma" pitchFamily="34" charset="0"/>
                </a:endParaRPr>
              </a:p>
            </p:txBody>
          </p:sp>
          <p:sp>
            <p:nvSpPr>
              <p:cNvPr id="38" name="Line 14"/>
              <p:cNvSpPr>
                <a:spLocks noChangeShapeType="1"/>
              </p:cNvSpPr>
              <p:nvPr/>
            </p:nvSpPr>
            <p:spPr bwMode="auto">
              <a:xfrm flipH="1">
                <a:off x="1882" y="2568"/>
                <a:ext cx="0" cy="9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" name="Line 15"/>
              <p:cNvSpPr>
                <a:spLocks noChangeShapeType="1"/>
              </p:cNvSpPr>
              <p:nvPr/>
            </p:nvSpPr>
            <p:spPr bwMode="auto">
              <a:xfrm flipH="1">
                <a:off x="2699" y="2341"/>
                <a:ext cx="0" cy="272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0" name="Line 16"/>
              <p:cNvSpPr>
                <a:spLocks noChangeShapeType="1"/>
              </p:cNvSpPr>
              <p:nvPr/>
            </p:nvSpPr>
            <p:spPr bwMode="auto">
              <a:xfrm flipH="1">
                <a:off x="2688" y="2355"/>
                <a:ext cx="1315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" name="Text Box 17"/>
              <p:cNvSpPr txBox="1">
                <a:spLocks noChangeArrowheads="1"/>
              </p:cNvSpPr>
              <p:nvPr/>
            </p:nvSpPr>
            <p:spPr bwMode="auto">
              <a:xfrm>
                <a:off x="1686" y="2645"/>
                <a:ext cx="182" cy="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zh-CN" sz="2400" b="1">
                    <a:latin typeface="Times New Roman" pitchFamily="18" charset="0"/>
                  </a:rPr>
                  <a:t>0</a:t>
                </a:r>
              </a:p>
            </p:txBody>
          </p:sp>
          <p:sp>
            <p:nvSpPr>
              <p:cNvPr id="42" name="Oval 19"/>
              <p:cNvSpPr>
                <a:spLocks noChangeArrowheads="1"/>
              </p:cNvSpPr>
              <p:nvPr/>
            </p:nvSpPr>
            <p:spPr bwMode="auto">
              <a:xfrm>
                <a:off x="2610" y="2599"/>
                <a:ext cx="198" cy="13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>
                  <a:latin typeface="Constantia" pitchFamily="18" charset="0"/>
                </a:endParaRPr>
              </a:p>
            </p:txBody>
          </p:sp>
        </p:grpSp>
        <p:graphicFrame>
          <p:nvGraphicFramePr>
            <p:cNvPr id="35" name="对象 4">
              <a:hlinkClick action="ppaction://ole?verb=1"/>
            </p:cNvPr>
            <p:cNvGraphicFramePr>
              <a:graphicFrameLocks noChangeAspect="1"/>
            </p:cNvGraphicFramePr>
            <p:nvPr/>
          </p:nvGraphicFramePr>
          <p:xfrm>
            <a:off x="3743" y="4069"/>
            <a:ext cx="362" cy="1020"/>
          </p:xfrm>
          <a:graphic>
            <a:graphicData uri="http://schemas.openxmlformats.org/presentationml/2006/ole">
              <mc:AlternateContent>
                <mc:Choice xmlns:v="urn:schemas-microsoft-com:vml" Requires="v">
                  <p:oleObj spid="_x0000_s1040" r:id="rId4" imgW="139680" imgH="393480" progId="Equation.KSEE3">
                    <p:embed/>
                  </p:oleObj>
                </mc:Choice>
                <mc:Fallback>
                  <p:oleObj r:id="rId4" imgW="139680" imgH="393480" progId="Equation.KSEE3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3743" y="4069"/>
                          <a:ext cx="362" cy="102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3" name="组合 14"/>
          <p:cNvGrpSpPr/>
          <p:nvPr/>
        </p:nvGrpSpPr>
        <p:grpSpPr>
          <a:xfrm>
            <a:off x="4814888" y="2752251"/>
            <a:ext cx="4153849" cy="572453"/>
            <a:chOff x="7582" y="5778"/>
            <a:chExt cx="6542" cy="1202"/>
          </a:xfrm>
        </p:grpSpPr>
        <p:graphicFrame>
          <p:nvGraphicFramePr>
            <p:cNvPr id="44" name="对象 11">
              <a:hlinkClick action="ppaction://ole?verb=1"/>
            </p:cNvPr>
            <p:cNvGraphicFramePr>
              <a:graphicFrameLocks noChangeAspect="1"/>
            </p:cNvGraphicFramePr>
            <p:nvPr/>
          </p:nvGraphicFramePr>
          <p:xfrm>
            <a:off x="8384" y="5778"/>
            <a:ext cx="395" cy="1021"/>
          </p:xfrm>
          <a:graphic>
            <a:graphicData uri="http://schemas.openxmlformats.org/presentationml/2006/ole">
              <mc:AlternateContent>
                <mc:Choice xmlns:v="urn:schemas-microsoft-com:vml" Requires="v">
                  <p:oleObj spid="_x0000_s1041" r:id="rId6" imgW="152280" imgH="393480" progId="Equation.KSEE3">
                    <p:embed/>
                  </p:oleObj>
                </mc:Choice>
                <mc:Fallback>
                  <p:oleObj r:id="rId6" imgW="152280" imgH="393480" progId="Equation.KSEE3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8384" y="5778"/>
                          <a:ext cx="395" cy="102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5" name="文本框 13"/>
            <p:cNvSpPr txBox="1">
              <a:spLocks noChangeArrowheads="1"/>
            </p:cNvSpPr>
            <p:nvPr/>
          </p:nvSpPr>
          <p:spPr bwMode="auto">
            <a:xfrm>
              <a:off x="7582" y="5881"/>
              <a:ext cx="6542" cy="1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80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(4)   </a:t>
              </a:r>
              <a:r>
                <a:rPr lang="en-US" altLang="zh-CN" sz="2800" i="1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y</a:t>
              </a:r>
              <a:r>
                <a:rPr lang="zh-CN" altLang="en-US" sz="2800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  <a:sym typeface="宋体" panose="02010600030101010101" pitchFamily="2" charset="-122"/>
                </a:rPr>
                <a:t>≤</a:t>
              </a:r>
              <a:r>
                <a:rPr lang="en-US" altLang="zh-CN" sz="2800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  <a:sym typeface="宋体" panose="02010600030101010101" pitchFamily="2" charset="-122"/>
                </a:rPr>
                <a:t>-</a:t>
              </a:r>
              <a:r>
                <a:rPr lang="en-US" altLang="zh-CN" sz="280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  <a:sym typeface="宋体" panose="02010600030101010101" pitchFamily="2" charset="-122"/>
                </a:rPr>
                <a:t>2,</a:t>
              </a:r>
              <a:r>
                <a:rPr lang="zh-CN" altLang="zh-CN" sz="280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  <a:sym typeface="宋体" panose="02010600030101010101" pitchFamily="2" charset="-122"/>
                </a:rPr>
                <a:t> </a:t>
              </a:r>
              <a:r>
                <a:rPr lang="zh-CN" altLang="zh-CN" sz="2800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  <a:sym typeface="宋体" panose="02010600030101010101" pitchFamily="2" charset="-122"/>
                </a:rPr>
                <a:t> 解集是</a:t>
              </a:r>
              <a:r>
                <a:rPr lang="en-US" altLang="zh-CN" sz="2800" i="1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  <a:sym typeface="宋体" panose="02010600030101010101" pitchFamily="2" charset="-122"/>
                </a:rPr>
                <a:t>y</a:t>
              </a:r>
              <a:r>
                <a:rPr lang="zh-CN" altLang="en-US" sz="2800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  <a:sym typeface="宋体" panose="02010600030101010101" pitchFamily="2" charset="-122"/>
                </a:rPr>
                <a:t>≤</a:t>
              </a:r>
              <a:r>
                <a:rPr lang="en-US" altLang="zh-CN" sz="2800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  <a:sym typeface="宋体" panose="02010600030101010101" pitchFamily="2" charset="-122"/>
                </a:rPr>
                <a:t>-</a:t>
              </a:r>
              <a:r>
                <a:rPr lang="en-US" altLang="zh-CN" sz="280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  <a:sym typeface="宋体" panose="02010600030101010101" pitchFamily="2" charset="-122"/>
                </a:rPr>
                <a:t>8.</a:t>
              </a:r>
            </a:p>
          </p:txBody>
        </p:sp>
      </p:grpSp>
      <p:sp>
        <p:nvSpPr>
          <p:cNvPr id="46" name="矩形 45">
            <a:extLst>
              <a:ext uri="{FF2B5EF4-FFF2-40B4-BE49-F238E27FC236}">
                <a16:creationId xmlns:a16="http://schemas.microsoft.com/office/drawing/2014/main" id="{2BC8FB74-3643-42E2-866D-089953F85826}"/>
              </a:ext>
            </a:extLst>
          </p:cNvPr>
          <p:cNvSpPr/>
          <p:nvPr/>
        </p:nvSpPr>
        <p:spPr>
          <a:xfrm>
            <a:off x="3360783" y="-20538"/>
            <a:ext cx="2262159" cy="71558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05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</p:spTree>
    <p:extLst>
      <p:ext uri="{BB962C8B-B14F-4D97-AF65-F5344CB8AC3E}">
        <p14:creationId xmlns:p14="http://schemas.microsoft.com/office/powerpoint/2010/main" val="2658441105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Rectangle 15"/>
          <p:cNvSpPr>
            <a:spLocks noChangeArrowheads="1"/>
          </p:cNvSpPr>
          <p:nvPr/>
        </p:nvSpPr>
        <p:spPr bwMode="auto">
          <a:xfrm>
            <a:off x="76200" y="573895"/>
            <a:ext cx="8991599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indent="133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>
                <a:latin typeface="Times New Roman" pitchFamily="18" charset="0"/>
                <a:ea typeface="黑体" pitchFamily="49" charset="-122"/>
              </a:rPr>
              <a:t>2.</a:t>
            </a:r>
            <a:r>
              <a:rPr lang="zh-CN" altLang="en-US" sz="2400">
                <a:latin typeface="Times New Roman" pitchFamily="18" charset="0"/>
                <a:ea typeface="黑体" pitchFamily="49" charset="-122"/>
              </a:rPr>
              <a:t>小希就读的学校上午第一节课的上课时间是</a:t>
            </a:r>
            <a:r>
              <a:rPr lang="zh-CN" altLang="zh-CN" sz="2400" b="1">
                <a:latin typeface="Times New Roman" pitchFamily="18" charset="0"/>
                <a:ea typeface="黑体" pitchFamily="49" charset="-122"/>
              </a:rPr>
              <a:t>8</a:t>
            </a:r>
            <a:r>
              <a:rPr lang="zh-CN" altLang="en-US" sz="2400">
                <a:latin typeface="Times New Roman" pitchFamily="18" charset="0"/>
                <a:ea typeface="黑体" pitchFamily="49" charset="-122"/>
              </a:rPr>
              <a:t>点</a:t>
            </a:r>
            <a:r>
              <a:rPr lang="en-US" altLang="zh-CN" sz="2400">
                <a:latin typeface="Times New Roman" pitchFamily="18" charset="0"/>
                <a:ea typeface="黑体" pitchFamily="49" charset="-122"/>
              </a:rPr>
              <a:t>.</a:t>
            </a:r>
            <a:r>
              <a:rPr lang="zh-CN" altLang="en-US" sz="2400">
                <a:latin typeface="Times New Roman" pitchFamily="18" charset="0"/>
                <a:ea typeface="黑体" pitchFamily="49" charset="-122"/>
              </a:rPr>
              <a:t>小希家距学校有</a:t>
            </a:r>
            <a:r>
              <a:rPr lang="zh-CN" altLang="zh-CN" sz="2400" b="1">
                <a:latin typeface="Times New Roman" pitchFamily="18" charset="0"/>
                <a:ea typeface="黑体" pitchFamily="49" charset="-122"/>
              </a:rPr>
              <a:t>2</a:t>
            </a:r>
            <a:r>
              <a:rPr lang="zh-CN" altLang="en-US" sz="2400">
                <a:latin typeface="Times New Roman" pitchFamily="18" charset="0"/>
                <a:ea typeface="黑体" pitchFamily="49" charset="-122"/>
              </a:rPr>
              <a:t>千米</a:t>
            </a:r>
            <a:r>
              <a:rPr lang="en-US" altLang="zh-CN" sz="2400">
                <a:latin typeface="Times New Roman" pitchFamily="18" charset="0"/>
                <a:ea typeface="黑体" pitchFamily="49" charset="-122"/>
              </a:rPr>
              <a:t>,</a:t>
            </a:r>
            <a:r>
              <a:rPr lang="zh-CN" altLang="en-US" sz="2400">
                <a:latin typeface="Times New Roman" pitchFamily="18" charset="0"/>
                <a:ea typeface="黑体" pitchFamily="49" charset="-122"/>
              </a:rPr>
              <a:t>而她的步行速度为每小时</a:t>
            </a:r>
            <a:r>
              <a:rPr lang="zh-CN" altLang="zh-CN" sz="2400" b="1">
                <a:latin typeface="Times New Roman" pitchFamily="18" charset="0"/>
                <a:ea typeface="黑体" pitchFamily="49" charset="-122"/>
              </a:rPr>
              <a:t>10</a:t>
            </a:r>
            <a:r>
              <a:rPr lang="zh-CN" altLang="en-US" sz="2400">
                <a:latin typeface="Times New Roman" pitchFamily="18" charset="0"/>
                <a:ea typeface="黑体" pitchFamily="49" charset="-122"/>
              </a:rPr>
              <a:t>千米</a:t>
            </a:r>
            <a:r>
              <a:rPr lang="en-US" altLang="zh-CN" sz="2400">
                <a:latin typeface="Times New Roman" pitchFamily="18" charset="0"/>
                <a:ea typeface="黑体" pitchFamily="49" charset="-122"/>
              </a:rPr>
              <a:t>.</a:t>
            </a:r>
            <a:r>
              <a:rPr lang="zh-CN" altLang="en-US" sz="2400">
                <a:latin typeface="Times New Roman" pitchFamily="18" charset="0"/>
                <a:ea typeface="黑体" pitchFamily="49" charset="-122"/>
              </a:rPr>
              <a:t>那么</a:t>
            </a:r>
            <a:r>
              <a:rPr lang="en-US" altLang="zh-CN" sz="2400">
                <a:latin typeface="Times New Roman" pitchFamily="18" charset="0"/>
                <a:ea typeface="黑体" pitchFamily="49" charset="-122"/>
              </a:rPr>
              <a:t>,</a:t>
            </a:r>
            <a:r>
              <a:rPr lang="zh-CN" altLang="en-US" sz="2400">
                <a:latin typeface="Times New Roman" pitchFamily="18" charset="0"/>
                <a:ea typeface="黑体" pitchFamily="49" charset="-122"/>
              </a:rPr>
              <a:t>小希上午几点从家里出发才能保证不迟到？</a:t>
            </a:r>
          </a:p>
        </p:txBody>
      </p:sp>
      <p:pic>
        <p:nvPicPr>
          <p:cNvPr id="3" name="图片 21" descr="u=191656976,3100778627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00"/>
          <a:stretch>
            <a:fillRect/>
          </a:stretch>
        </p:blipFill>
        <p:spPr bwMode="auto">
          <a:xfrm>
            <a:off x="5790664" y="1888893"/>
            <a:ext cx="3221749" cy="248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52401" y="2214878"/>
            <a:ext cx="5446713" cy="1113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     </a:t>
            </a:r>
            <a:r>
              <a:rPr lang="zh-CN" altLang="en-US" sz="24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解：</a:t>
            </a:r>
            <a:r>
              <a:rPr lang="zh-CN" altLang="en-US" sz="24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设小希上午</a:t>
            </a:r>
            <a:r>
              <a:rPr lang="en-US" altLang="zh-CN" sz="2400" i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x</a:t>
            </a:r>
            <a:r>
              <a:rPr lang="zh-CN" altLang="zh-CN" sz="24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点从家里出发才能不迟到，根据题意得</a:t>
            </a:r>
          </a:p>
        </p:txBody>
      </p:sp>
      <p:sp>
        <p:nvSpPr>
          <p:cNvPr id="5" name="文本框 8"/>
          <p:cNvSpPr txBox="1">
            <a:spLocks noChangeArrowheads="1"/>
          </p:cNvSpPr>
          <p:nvPr/>
        </p:nvSpPr>
        <p:spPr bwMode="auto">
          <a:xfrm>
            <a:off x="43509" y="4272231"/>
            <a:ext cx="7743825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     </a:t>
            </a:r>
            <a:r>
              <a:rPr lang="zh-CN" altLang="zh-CN" sz="24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答</a:t>
            </a:r>
            <a:r>
              <a:rPr lang="zh-CN" altLang="en-US" sz="24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：</a:t>
            </a:r>
            <a:r>
              <a:rPr lang="zh-CN" altLang="en-US" sz="24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小希上午</a:t>
            </a:r>
            <a:r>
              <a:rPr lang="en-US" altLang="zh-CN" sz="24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7:48</a:t>
            </a:r>
            <a:r>
              <a:rPr lang="zh-CN" altLang="zh-CN" sz="24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前</a:t>
            </a:r>
            <a:r>
              <a:rPr lang="zh-CN" altLang="zh-CN" sz="24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从家里出发才能不迟到</a:t>
            </a:r>
            <a:r>
              <a:rPr lang="en-US" altLang="zh-CN" sz="24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.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303463" y="3341208"/>
            <a:ext cx="14287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>
                <a:solidFill>
                  <a:srgbClr val="FF0000"/>
                </a:solidFill>
                <a:latin typeface="方正黑体_GBK" pitchFamily="65" charset="-122"/>
                <a:ea typeface="方正黑体_GBK" pitchFamily="65" charset="-122"/>
              </a:rPr>
              <a:t>≤</a:t>
            </a:r>
            <a:r>
              <a:rPr lang="en-US" altLang="zh-CN" sz="2000">
                <a:solidFill>
                  <a:srgbClr val="FF0000"/>
                </a:solidFill>
                <a:latin typeface="方正黑体_GBK" pitchFamily="65" charset="-122"/>
                <a:ea typeface="方正黑体_GBK" pitchFamily="65" charset="-122"/>
              </a:rPr>
              <a:t>8</a:t>
            </a:r>
            <a:endParaRPr lang="zh-CN" altLang="en-US" sz="2000">
              <a:solidFill>
                <a:srgbClr val="FF0000"/>
              </a:solidFill>
              <a:latin typeface="方正黑体_GBK" pitchFamily="65" charset="-122"/>
              <a:ea typeface="方正黑体_GBK" pitchFamily="65" charset="-122"/>
            </a:endParaRPr>
          </a:p>
        </p:txBody>
      </p:sp>
      <p:pic>
        <p:nvPicPr>
          <p:cNvPr id="7" name="Picture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56000" y="3333589"/>
            <a:ext cx="676275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517650" y="3876990"/>
            <a:ext cx="14287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>
                <a:solidFill>
                  <a:srgbClr val="FF0000"/>
                </a:solidFill>
                <a:latin typeface="方正黑体_GBK" pitchFamily="65" charset="-122"/>
                <a:ea typeface="方正黑体_GBK" pitchFamily="65" charset="-122"/>
              </a:rPr>
              <a:t>解得</a:t>
            </a:r>
            <a:r>
              <a:rPr lang="en-US" altLang="zh-CN" sz="2400" i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x</a:t>
            </a:r>
            <a:r>
              <a:rPr lang="zh-CN" altLang="en-US" sz="2000">
                <a:solidFill>
                  <a:srgbClr val="FF0000"/>
                </a:solidFill>
                <a:latin typeface="方正黑体_GBK" pitchFamily="65" charset="-122"/>
                <a:ea typeface="方正黑体_GBK" pitchFamily="65" charset="-122"/>
              </a:rPr>
              <a:t>≤</a:t>
            </a:r>
          </a:p>
        </p:txBody>
      </p:sp>
      <p:pic>
        <p:nvPicPr>
          <p:cNvPr id="9" name="Picture 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90007" y="3899122"/>
            <a:ext cx="571500" cy="473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98F85567-48D5-4AF7-8648-2E261D84E85E}"/>
              </a:ext>
            </a:extLst>
          </p:cNvPr>
          <p:cNvSpPr/>
          <p:nvPr/>
        </p:nvSpPr>
        <p:spPr>
          <a:xfrm>
            <a:off x="3360783" y="-20538"/>
            <a:ext cx="2262159" cy="71558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05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</p:spTree>
    <p:extLst>
      <p:ext uri="{BB962C8B-B14F-4D97-AF65-F5344CB8AC3E}">
        <p14:creationId xmlns:p14="http://schemas.microsoft.com/office/powerpoint/2010/main" val="30043782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框 2"/>
          <p:cNvSpPr txBox="1">
            <a:spLocks noChangeArrowheads="1"/>
          </p:cNvSpPr>
          <p:nvPr/>
        </p:nvSpPr>
        <p:spPr bwMode="auto">
          <a:xfrm>
            <a:off x="323706" y="812603"/>
            <a:ext cx="1872130" cy="523220"/>
          </a:xfrm>
          <a:prstGeom prst="rect">
            <a:avLst/>
          </a:prstGeom>
          <a:noFill/>
          <a:ln w="38100">
            <a:solidFill>
              <a:srgbClr val="6600FF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zh-CN" sz="2800">
                <a:latin typeface="黑体" pitchFamily="49" charset="-122"/>
                <a:ea typeface="黑体" pitchFamily="49" charset="-122"/>
              </a:rPr>
              <a:t>一个概念：</a:t>
            </a:r>
          </a:p>
        </p:txBody>
      </p:sp>
      <p:sp>
        <p:nvSpPr>
          <p:cNvPr id="3" name="文本框 3"/>
          <p:cNvSpPr txBox="1">
            <a:spLocks noChangeArrowheads="1"/>
          </p:cNvSpPr>
          <p:nvPr/>
        </p:nvSpPr>
        <p:spPr bwMode="auto">
          <a:xfrm>
            <a:off x="2411850" y="782358"/>
            <a:ext cx="126188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zh-CN" sz="2800">
                <a:latin typeface="黑体" pitchFamily="49" charset="-122"/>
                <a:ea typeface="黑体" pitchFamily="49" charset="-122"/>
              </a:rPr>
              <a:t>不等式</a:t>
            </a:r>
          </a:p>
        </p:txBody>
      </p:sp>
      <p:sp>
        <p:nvSpPr>
          <p:cNvPr id="4" name="文本框 4"/>
          <p:cNvSpPr txBox="1">
            <a:spLocks noChangeArrowheads="1"/>
          </p:cNvSpPr>
          <p:nvPr/>
        </p:nvSpPr>
        <p:spPr bwMode="auto">
          <a:xfrm>
            <a:off x="323707" y="1488342"/>
            <a:ext cx="1872130" cy="523220"/>
          </a:xfrm>
          <a:prstGeom prst="rect">
            <a:avLst/>
          </a:prstGeom>
          <a:noFill/>
          <a:ln w="38100">
            <a:solidFill>
              <a:srgbClr val="6600CC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zh-CN" sz="2800">
                <a:latin typeface="黑体" pitchFamily="49" charset="-122"/>
                <a:ea typeface="黑体" pitchFamily="49" charset="-122"/>
              </a:rPr>
              <a:t>两种思想：</a:t>
            </a:r>
          </a:p>
        </p:txBody>
      </p:sp>
      <p:sp>
        <p:nvSpPr>
          <p:cNvPr id="5" name="文本框 5"/>
          <p:cNvSpPr txBox="1">
            <a:spLocks noChangeArrowheads="1"/>
          </p:cNvSpPr>
          <p:nvPr/>
        </p:nvSpPr>
        <p:spPr bwMode="auto">
          <a:xfrm>
            <a:off x="2411850" y="1502955"/>
            <a:ext cx="34163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zh-CN" sz="2800">
                <a:latin typeface="黑体" pitchFamily="49" charset="-122"/>
                <a:ea typeface="黑体" pitchFamily="49" charset="-122"/>
              </a:rPr>
              <a:t>数学建模、类比等式</a:t>
            </a:r>
          </a:p>
        </p:txBody>
      </p:sp>
      <p:sp>
        <p:nvSpPr>
          <p:cNvPr id="6" name="文本框 6"/>
          <p:cNvSpPr txBox="1">
            <a:spLocks noChangeArrowheads="1"/>
          </p:cNvSpPr>
          <p:nvPr/>
        </p:nvSpPr>
        <p:spPr bwMode="auto">
          <a:xfrm>
            <a:off x="323707" y="2208300"/>
            <a:ext cx="1872130" cy="523220"/>
          </a:xfrm>
          <a:prstGeom prst="rect">
            <a:avLst/>
          </a:prstGeom>
          <a:noFill/>
          <a:ln w="38100">
            <a:solidFill>
              <a:srgbClr val="6600CC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zh-CN" sz="2800">
                <a:latin typeface="黑体" pitchFamily="49" charset="-122"/>
                <a:ea typeface="黑体" pitchFamily="49" charset="-122"/>
              </a:rPr>
              <a:t>三个注意：</a:t>
            </a:r>
          </a:p>
        </p:txBody>
      </p:sp>
      <p:sp>
        <p:nvSpPr>
          <p:cNvPr id="7" name="文本框 7"/>
          <p:cNvSpPr txBox="1">
            <a:spLocks noChangeArrowheads="1"/>
          </p:cNvSpPr>
          <p:nvPr/>
        </p:nvSpPr>
        <p:spPr bwMode="auto">
          <a:xfrm>
            <a:off x="323706" y="2746772"/>
            <a:ext cx="8712604" cy="2332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zh-CN" sz="2800">
                <a:latin typeface="黑体" pitchFamily="49" charset="-122"/>
                <a:ea typeface="黑体" pitchFamily="49" charset="-122"/>
              </a:rPr>
              <a:t>一要注意</a:t>
            </a:r>
            <a:r>
              <a:rPr lang="en-US" altLang="zh-CN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“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负数</a:t>
            </a:r>
            <a:r>
              <a:rPr lang="en-US" altLang="zh-CN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”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“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Arial" panose="020b0604020202020204" pitchFamily="34" charset="0"/>
              </a:rPr>
              <a:t>非负数</a:t>
            </a:r>
            <a:r>
              <a:rPr lang="en-US" altLang="zh-CN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”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“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不大于</a:t>
            </a:r>
            <a:r>
              <a:rPr lang="en-US" altLang="zh-CN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”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“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不小于</a:t>
            </a:r>
            <a:r>
              <a:rPr lang="en-US" altLang="zh-CN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”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等关键词语的含义；</a:t>
            </a:r>
          </a:p>
          <a:p>
            <a:pPr>
              <a:lnSpc>
                <a:spcPct val="130000"/>
              </a:lnSpc>
            </a:pPr>
            <a:r>
              <a:rPr lang="zh-CN" altLang="en-US" sz="2800">
                <a:latin typeface="黑体" pitchFamily="49" charset="-122"/>
                <a:ea typeface="黑体" pitchFamily="49" charset="-122"/>
              </a:rPr>
              <a:t>二要注意仔细审题，正确列出不等式；</a:t>
            </a:r>
          </a:p>
          <a:p>
            <a:pPr>
              <a:lnSpc>
                <a:spcPct val="130000"/>
              </a:lnSpc>
            </a:pPr>
            <a:r>
              <a:rPr lang="zh-CN" altLang="en-US" sz="2800">
                <a:latin typeface="黑体" pitchFamily="49" charset="-122"/>
                <a:ea typeface="黑体" pitchFamily="49" charset="-122"/>
              </a:rPr>
              <a:t>三要注意观察生活，让数学服务生活</a:t>
            </a:r>
            <a:r>
              <a:rPr lang="en-US" altLang="zh-CN" sz="2800">
                <a:latin typeface="黑体" pitchFamily="49" charset="-122"/>
                <a:ea typeface="黑体" pitchFamily="49" charset="-122"/>
              </a:rPr>
              <a:t>.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4FAD91C1-1262-4E21-B40F-346B6522F6DF}"/>
              </a:ext>
            </a:extLst>
          </p:cNvPr>
          <p:cNvSpPr/>
          <p:nvPr/>
        </p:nvSpPr>
        <p:spPr>
          <a:xfrm>
            <a:off x="3360783" y="-20538"/>
            <a:ext cx="2262159" cy="71558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05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</p:spTree>
    <p:extLst>
      <p:ext uri="{BB962C8B-B14F-4D97-AF65-F5344CB8AC3E}">
        <p14:creationId xmlns:p14="http://schemas.microsoft.com/office/powerpoint/2010/main" val="2097918491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任意多边形 1">
            <a:extLst>
              <a:ext uri="{FF2B5EF4-FFF2-40B4-BE49-F238E27FC236}">
                <a16:creationId xmlns:a16="http://schemas.microsoft.com/office/drawing/2014/main" id="{9EF91F77-9A66-4FF0-BE40-7E00C95D379A}"/>
              </a:ext>
            </a:extLst>
          </p:cNvPr>
          <p:cNvSpPr/>
          <p:nvPr/>
        </p:nvSpPr>
        <p:spPr>
          <a:xfrm>
            <a:off x="2427685" y="1766888"/>
            <a:ext cx="4289822" cy="907256"/>
          </a:xfrm>
          <a:custGeom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5F5F97C6-066E-4493-B0DA-09F7E77FDA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1807" y="1822847"/>
            <a:ext cx="3294460" cy="85408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4950" b="1">
                <a:solidFill>
                  <a:srgbClr val="00B05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谢谢观看！</a:t>
            </a:r>
          </a:p>
        </p:txBody>
      </p:sp>
      <p:sp>
        <p:nvSpPr>
          <p:cNvPr id="6" name="任意多边形 4">
            <a:extLst>
              <a:ext uri="{FF2B5EF4-FFF2-40B4-BE49-F238E27FC236}">
                <a16:creationId xmlns:a16="http://schemas.microsoft.com/office/drawing/2014/main" id="{F88BC83D-5B93-41AC-92F1-F3E392CF59AA}"/>
              </a:ext>
            </a:extLst>
          </p:cNvPr>
          <p:cNvSpPr/>
          <p:nvPr/>
        </p:nvSpPr>
        <p:spPr>
          <a:xfrm rot="20111512">
            <a:off x="2091929" y="1540669"/>
            <a:ext cx="302419" cy="506016"/>
          </a:xfrm>
          <a:custGeom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7" name="任意多边形 5">
            <a:extLst>
              <a:ext uri="{FF2B5EF4-FFF2-40B4-BE49-F238E27FC236}">
                <a16:creationId xmlns:a16="http://schemas.microsoft.com/office/drawing/2014/main" id="{8E516CFA-557D-4396-B496-542EA3C62C09}"/>
              </a:ext>
            </a:extLst>
          </p:cNvPr>
          <p:cNvSpPr/>
          <p:nvPr/>
        </p:nvSpPr>
        <p:spPr>
          <a:xfrm>
            <a:off x="1941910" y="2107407"/>
            <a:ext cx="269081" cy="245269"/>
          </a:xfrm>
          <a:custGeom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8" name="任意多边形 6">
            <a:extLst>
              <a:ext uri="{FF2B5EF4-FFF2-40B4-BE49-F238E27FC236}">
                <a16:creationId xmlns:a16="http://schemas.microsoft.com/office/drawing/2014/main" id="{284FCDAC-98ED-4A01-80BD-89F37D5CA0CF}"/>
              </a:ext>
            </a:extLst>
          </p:cNvPr>
          <p:cNvSpPr/>
          <p:nvPr/>
        </p:nvSpPr>
        <p:spPr>
          <a:xfrm>
            <a:off x="6734176" y="2270523"/>
            <a:ext cx="194072" cy="202406"/>
          </a:xfrm>
          <a:custGeom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9" name="任意多边形 7">
            <a:extLst>
              <a:ext uri="{FF2B5EF4-FFF2-40B4-BE49-F238E27FC236}">
                <a16:creationId xmlns:a16="http://schemas.microsoft.com/office/drawing/2014/main" id="{21461469-CAB8-490B-9DD2-A5AA593CB54E}"/>
              </a:ext>
            </a:extLst>
          </p:cNvPr>
          <p:cNvSpPr/>
          <p:nvPr/>
        </p:nvSpPr>
        <p:spPr>
          <a:xfrm>
            <a:off x="7002066" y="1824038"/>
            <a:ext cx="285750" cy="203597"/>
          </a:xfrm>
          <a:custGeom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0" name="任意多边形 9">
            <a:extLst>
              <a:ext uri="{FF2B5EF4-FFF2-40B4-BE49-F238E27FC236}">
                <a16:creationId xmlns:a16="http://schemas.microsoft.com/office/drawing/2014/main" id="{ABC63774-60B4-42A7-9321-C91AC532FCC5}"/>
              </a:ext>
            </a:extLst>
          </p:cNvPr>
          <p:cNvSpPr/>
          <p:nvPr/>
        </p:nvSpPr>
        <p:spPr>
          <a:xfrm rot="13248669">
            <a:off x="2196704" y="2731294"/>
            <a:ext cx="135731" cy="232172"/>
          </a:xfrm>
          <a:custGeom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1" name="任意多边形 10">
            <a:extLst>
              <a:ext uri="{FF2B5EF4-FFF2-40B4-BE49-F238E27FC236}">
                <a16:creationId xmlns:a16="http://schemas.microsoft.com/office/drawing/2014/main" id="{F6C3EB53-3C11-4BDD-A0B2-632A91E596A4}"/>
              </a:ext>
            </a:extLst>
          </p:cNvPr>
          <p:cNvSpPr/>
          <p:nvPr/>
        </p:nvSpPr>
        <p:spPr>
          <a:xfrm rot="17258952">
            <a:off x="6515101" y="1382316"/>
            <a:ext cx="297656" cy="321469"/>
          </a:xfrm>
          <a:custGeom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2" name="任意多边形 4">
            <a:extLst>
              <a:ext uri="{FF2B5EF4-FFF2-40B4-BE49-F238E27FC236}">
                <a16:creationId xmlns:a16="http://schemas.microsoft.com/office/drawing/2014/main" id="{944BFFFA-EFBD-4AE8-BE24-251B87DA096A}"/>
              </a:ext>
            </a:extLst>
          </p:cNvPr>
          <p:cNvSpPr/>
          <p:nvPr/>
        </p:nvSpPr>
        <p:spPr>
          <a:xfrm rot="20111512">
            <a:off x="6756797" y="2622947"/>
            <a:ext cx="313134" cy="304800"/>
          </a:xfrm>
          <a:custGeom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pic>
        <p:nvPicPr>
          <p:cNvPr id="13" name="New picture" hidden="1"/>
          <p:cNvPicPr/>
          <p:nvPr/>
        </p:nvPicPr>
        <p:blipFill>
          <a:blip r:embed="rId2"/>
          <a:stretch>
            <a:fillRect/>
          </a:stretch>
        </p:blipFill>
        <p:spPr>
          <a:xfrm>
            <a:off x="11277600" y="11506200"/>
            <a:ext cx="355600" cy="3810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06 -3.33333E-06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06 -4.44444E-06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F61474D6-6B1A-4717-BE51-DEEE33A79F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4356" y="1208485"/>
            <a:ext cx="639366" cy="513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id="{D240B6F7-EADF-404F-A8BC-027C98826736}"/>
              </a:ext>
            </a:extLst>
          </p:cNvPr>
          <p:cNvSpPr txBox="1"/>
          <p:nvPr/>
        </p:nvSpPr>
        <p:spPr>
          <a:xfrm>
            <a:off x="1165623" y="1172766"/>
            <a:ext cx="7868840" cy="5791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700" b="1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进一步了解不等式的概念，认识几种不等号的含义</a:t>
            </a:r>
            <a:r>
              <a:rPr lang="en-US" altLang="zh-CN" sz="2700" b="1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.</a:t>
            </a:r>
            <a:endParaRPr lang="zh-CN" altLang="en-US" sz="2700" b="1">
              <a:solidFill>
                <a:schemeClr val="tx1">
                  <a:lumMod val="50000"/>
                </a:schemeClr>
              </a:solidFill>
              <a:ea typeface="微软雅黑" panose="020b0503020204020204" pitchFamily="34" charset="-122"/>
            </a:endParaRPr>
          </a:p>
        </p:txBody>
      </p:sp>
      <p:pic>
        <p:nvPicPr>
          <p:cNvPr id="7172" name="Picture 2">
            <a:extLst>
              <a:ext uri="{FF2B5EF4-FFF2-40B4-BE49-F238E27FC236}">
                <a16:creationId xmlns:a16="http://schemas.microsoft.com/office/drawing/2014/main" id="{063CC49C-9D32-4DF6-AB09-88B3691AF9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3167" y="2089548"/>
            <a:ext cx="639365" cy="511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8">
            <a:extLst>
              <a:ext uri="{FF2B5EF4-FFF2-40B4-BE49-F238E27FC236}">
                <a16:creationId xmlns:a16="http://schemas.microsoft.com/office/drawing/2014/main" id="{2D3BE837-85E1-45C3-A404-CDB15B64CA34}"/>
              </a:ext>
            </a:extLst>
          </p:cNvPr>
          <p:cNvSpPr txBox="1"/>
          <p:nvPr/>
        </p:nvSpPr>
        <p:spPr>
          <a:xfrm>
            <a:off x="1170385" y="2037160"/>
            <a:ext cx="7868840" cy="11192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700" b="1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学会并准确运用不等式表示数量关系，形成在表达</a:t>
            </a:r>
          </a:p>
          <a:p>
            <a:pPr>
              <a:lnSpc>
                <a:spcPct val="130000"/>
              </a:lnSpc>
              <a:defRPr/>
            </a:pPr>
            <a:r>
              <a:rPr lang="zh-CN" altLang="en-US" sz="2700" b="1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中渗透数形结合的思想．</a:t>
            </a:r>
            <a:endParaRPr lang="en-US" altLang="zh-CN" sz="2700" b="1">
              <a:solidFill>
                <a:schemeClr val="tx1">
                  <a:lumMod val="5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103E4242-74B9-452A-A211-98EFBBE9FE36}"/>
              </a:ext>
            </a:extLst>
          </p:cNvPr>
          <p:cNvSpPr/>
          <p:nvPr/>
        </p:nvSpPr>
        <p:spPr>
          <a:xfrm>
            <a:off x="3360784" y="-20538"/>
            <a:ext cx="2262159" cy="71558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05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20"/>
          <p:cNvSpPr txBox="1">
            <a:spLocks noChangeArrowheads="1"/>
          </p:cNvSpPr>
          <p:nvPr/>
        </p:nvSpPr>
        <p:spPr bwMode="auto">
          <a:xfrm>
            <a:off x="339446" y="825431"/>
            <a:ext cx="628890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问题</a:t>
            </a:r>
            <a:r>
              <a:rPr lang="zh-CN" altLang="en-US" sz="2800">
                <a:solidFill>
                  <a:srgbClr val="008080"/>
                </a:solidFill>
                <a:latin typeface="Times New Roman" pitchFamily="18" charset="0"/>
                <a:ea typeface="黑体" pitchFamily="49" charset="-122"/>
              </a:rPr>
              <a:t>   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 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前面学过哪几种形式的不等式？</a:t>
            </a:r>
          </a:p>
        </p:txBody>
      </p:sp>
      <p:sp>
        <p:nvSpPr>
          <p:cNvPr id="5" name="TextBox 22"/>
          <p:cNvSpPr txBox="1">
            <a:spLocks noChangeArrowheads="1"/>
          </p:cNvSpPr>
          <p:nvPr/>
        </p:nvSpPr>
        <p:spPr bwMode="auto">
          <a:xfrm>
            <a:off x="1440659" y="1348651"/>
            <a:ext cx="275113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x</a:t>
            </a:r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&lt;a,  x&gt;a,  x</a:t>
            </a:r>
            <a:r>
              <a:rPr lang="en-US" altLang="zh-CN" sz="2800" err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≠</a:t>
            </a:r>
            <a:r>
              <a:rPr lang="en-US" altLang="zh-CN" sz="2800" err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a.</a:t>
            </a:r>
          </a:p>
        </p:txBody>
      </p:sp>
      <p:sp>
        <p:nvSpPr>
          <p:cNvPr id="6" name="TextBox 32"/>
          <p:cNvSpPr txBox="1">
            <a:spLocks noChangeArrowheads="1"/>
          </p:cNvSpPr>
          <p:nvPr/>
        </p:nvSpPr>
        <p:spPr bwMode="auto">
          <a:xfrm>
            <a:off x="352177" y="2139720"/>
            <a:ext cx="569899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思考</a:t>
            </a:r>
            <a:r>
              <a:rPr lang="en-US" altLang="zh-CN" sz="2800"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写出下列图片信息中的含义</a:t>
            </a:r>
            <a:r>
              <a:rPr lang="zh-CN" altLang="en-US" sz="2400">
                <a:latin typeface="黑体" pitchFamily="49" charset="-122"/>
                <a:ea typeface="黑体" pitchFamily="49" charset="-122"/>
              </a:rPr>
              <a:t>：</a:t>
            </a:r>
          </a:p>
        </p:txBody>
      </p:sp>
      <p:grpSp>
        <p:nvGrpSpPr>
          <p:cNvPr id="7" name="组合 3"/>
          <p:cNvGrpSpPr/>
          <p:nvPr/>
        </p:nvGrpSpPr>
        <p:grpSpPr>
          <a:xfrm>
            <a:off x="1043957" y="2841546"/>
            <a:ext cx="3172702" cy="2022819"/>
            <a:chOff x="1689" y="5967"/>
            <a:chExt cx="4002" cy="3402"/>
          </a:xfrm>
        </p:grpSpPr>
        <p:pic>
          <p:nvPicPr>
            <p:cNvPr id="8" name="图片 33" descr="13171large_9df3108b025b1b0c1a45eb4a4430bb55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689" y="5967"/>
              <a:ext cx="4002" cy="3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35"/>
            <p:cNvSpPr txBox="1">
              <a:spLocks noChangeArrowheads="1"/>
            </p:cNvSpPr>
            <p:nvPr/>
          </p:nvSpPr>
          <p:spPr bwMode="auto">
            <a:xfrm>
              <a:off x="2277" y="6742"/>
              <a:ext cx="2541" cy="2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2400">
                  <a:latin typeface="黑体" pitchFamily="49" charset="-122"/>
                  <a:ea typeface="黑体" pitchFamily="49" charset="-122"/>
                </a:rPr>
                <a:t>八达岭长城</a:t>
              </a:r>
              <a:endParaRPr lang="en-US" altLang="zh-CN" sz="2400"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/>
              <a:r>
                <a:rPr lang="en-US" altLang="zh-CN" sz="2400" b="1">
                  <a:latin typeface="Times New Roman" pitchFamily="18" charset="0"/>
                  <a:ea typeface="黑体" pitchFamily="49" charset="-122"/>
                </a:rPr>
                <a:t>11</a:t>
              </a:r>
              <a:r>
                <a:rPr lang="zh-CN" altLang="en-US" sz="2400">
                  <a:latin typeface="黑体" pitchFamily="49" charset="-122"/>
                  <a:ea typeface="黑体" pitchFamily="49" charset="-122"/>
                </a:rPr>
                <a:t>月</a:t>
              </a:r>
              <a:r>
                <a:rPr lang="en-US" altLang="zh-CN" sz="2400" b="1">
                  <a:latin typeface="Times New Roman" pitchFamily="18" charset="0"/>
                  <a:ea typeface="黑体" pitchFamily="49" charset="-122"/>
                </a:rPr>
                <a:t>06</a:t>
              </a:r>
              <a:r>
                <a:rPr lang="zh-CN" altLang="en-US" sz="2400">
                  <a:latin typeface="黑体" pitchFamily="49" charset="-122"/>
                  <a:ea typeface="黑体" pitchFamily="49" charset="-122"/>
                </a:rPr>
                <a:t>天气：</a:t>
              </a:r>
              <a:endParaRPr lang="en-US" altLang="zh-CN" sz="2400">
                <a:latin typeface="黑体" pitchFamily="49" charset="-122"/>
                <a:ea typeface="黑体" pitchFamily="49" charset="-122"/>
              </a:endParaRPr>
            </a:p>
            <a:p>
              <a:pPr algn="ctr"/>
              <a:r>
                <a:rPr lang="zh-CN" altLang="en-US" sz="2400" b="1">
                  <a:latin typeface="黑体" pitchFamily="49" charset="-122"/>
                  <a:ea typeface="黑体" pitchFamily="49" charset="-122"/>
                </a:rPr>
                <a:t>小雪 </a:t>
              </a:r>
              <a:r>
                <a:rPr lang="en-US" altLang="zh-CN" sz="2400" b="1">
                  <a:latin typeface="Times New Roman" pitchFamily="18" charset="0"/>
                  <a:ea typeface="黑体" pitchFamily="49" charset="-122"/>
                </a:rPr>
                <a:t>-2</a:t>
              </a:r>
              <a:r>
                <a:rPr lang="zh-CN" altLang="en-US" sz="2400" b="1">
                  <a:latin typeface="Times New Roman" pitchFamily="18" charset="0"/>
                  <a:ea typeface="黑体" pitchFamily="49" charset="-122"/>
                </a:rPr>
                <a:t>～</a:t>
              </a:r>
              <a:r>
                <a:rPr lang="en-US" altLang="zh-CN" sz="2400" b="1">
                  <a:latin typeface="Times New Roman" pitchFamily="18" charset="0"/>
                  <a:ea typeface="黑体" pitchFamily="49" charset="-122"/>
                </a:rPr>
                <a:t>0℃</a:t>
              </a:r>
              <a:endParaRPr lang="zh-CN" altLang="en-US" sz="2400">
                <a:latin typeface="Times New Roman" pitchFamily="18" charset="0"/>
                <a:ea typeface="黑体" panose="02010609060101010101" pitchFamily="49" charset="-122"/>
              </a:endParaRPr>
            </a:p>
          </p:txBody>
        </p:sp>
      </p:grpSp>
      <p:grpSp>
        <p:nvGrpSpPr>
          <p:cNvPr id="10" name="组合 4"/>
          <p:cNvGrpSpPr/>
          <p:nvPr/>
        </p:nvGrpSpPr>
        <p:grpSpPr>
          <a:xfrm>
            <a:off x="4932025" y="2842022"/>
            <a:ext cx="3483829" cy="1961883"/>
            <a:chOff x="8248" y="5968"/>
            <a:chExt cx="4394" cy="3300"/>
          </a:xfrm>
        </p:grpSpPr>
        <p:pic>
          <p:nvPicPr>
            <p:cNvPr id="11" name="图片 36" descr="u=1879843541,2016318304&amp;fm=21&amp;gp=0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247" y="5967"/>
              <a:ext cx="4395" cy="3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矩形 2"/>
            <p:cNvSpPr>
              <a:spLocks noChangeArrowheads="1"/>
            </p:cNvSpPr>
            <p:nvPr/>
          </p:nvSpPr>
          <p:spPr bwMode="auto">
            <a:xfrm>
              <a:off x="10262" y="7328"/>
              <a:ext cx="2381" cy="680"/>
            </a:xfrm>
            <a:prstGeom prst="rect">
              <a:avLst/>
            </a:prstGeom>
            <a:noFill/>
            <a:ln w="38100">
              <a:solidFill>
                <a:srgbClr val="F8081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13" name="矩形 12">
            <a:extLst>
              <a:ext uri="{FF2B5EF4-FFF2-40B4-BE49-F238E27FC236}">
                <a16:creationId xmlns:a16="http://schemas.microsoft.com/office/drawing/2014/main" id="{EE87FF72-B95E-4F5C-A4BB-932D11B12199}"/>
              </a:ext>
            </a:extLst>
          </p:cNvPr>
          <p:cNvSpPr/>
          <p:nvPr/>
        </p:nvSpPr>
        <p:spPr>
          <a:xfrm>
            <a:off x="3360784" y="-20538"/>
            <a:ext cx="2262159" cy="71558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05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复习回顾</a:t>
            </a:r>
          </a:p>
        </p:txBody>
      </p:sp>
    </p:spTree>
    <p:extLst>
      <p:ext uri="{BB962C8B-B14F-4D97-AF65-F5344CB8AC3E}">
        <p14:creationId xmlns:p14="http://schemas.microsoft.com/office/powerpoint/2010/main" val="14420773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81928"/>
          <p:cNvSpPr>
            <a:spLocks noChangeArrowheads="1"/>
          </p:cNvSpPr>
          <p:nvPr/>
        </p:nvSpPr>
        <p:spPr bwMode="auto">
          <a:xfrm>
            <a:off x="179695" y="633752"/>
            <a:ext cx="8784609" cy="2332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问题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1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    </a:t>
            </a: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一辆轿车在一条规定车速不低于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60km/h</a:t>
            </a: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，且不高于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100 km/h</a:t>
            </a: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的高速公路上行驶，如何用式子来表示轿车在该高速公路上行驶的路程</a:t>
            </a:r>
            <a:r>
              <a:rPr lang="en-US" altLang="zh-CN" sz="2800" i="1">
                <a:latin typeface="Times New Roman" pitchFamily="18" charset="0"/>
                <a:ea typeface="黑体" pitchFamily="49" charset="-122"/>
              </a:rPr>
              <a:t>s</a:t>
            </a:r>
            <a:r>
              <a:rPr lang="en-US" altLang="zh-CN" sz="2800">
                <a:latin typeface="Times New Roman" pitchFamily="18" charset="0"/>
              </a:rPr>
              <a:t>(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km</a:t>
            </a:r>
            <a:r>
              <a:rPr lang="en-US" altLang="zh-CN" sz="2800">
                <a:latin typeface="Times New Roman" pitchFamily="18" charset="0"/>
              </a:rPr>
              <a:t>)</a:t>
            </a: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与行驶时间</a:t>
            </a:r>
            <a:r>
              <a:rPr lang="en-US" altLang="zh-CN" sz="2800" i="1">
                <a:latin typeface="Times New Roman" pitchFamily="18" charset="0"/>
                <a:ea typeface="黑体" pitchFamily="49" charset="-122"/>
              </a:rPr>
              <a:t>x</a:t>
            </a:r>
            <a:r>
              <a:rPr lang="en-US" altLang="zh-CN" sz="2800">
                <a:latin typeface="Times New Roman" pitchFamily="18" charset="0"/>
              </a:rPr>
              <a:t>(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h</a:t>
            </a:r>
            <a:r>
              <a:rPr lang="en-US" altLang="zh-CN" sz="2800">
                <a:latin typeface="Times New Roman" pitchFamily="18" charset="0"/>
              </a:rPr>
              <a:t>)</a:t>
            </a: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之间的关系呢</a:t>
            </a:r>
            <a:r>
              <a:rPr lang="zh-CN" altLang="en-US" sz="2800">
                <a:latin typeface="Times New Roman" pitchFamily="18" charset="0"/>
              </a:rPr>
              <a:t>？</a:t>
            </a:r>
          </a:p>
        </p:txBody>
      </p:sp>
      <p:sp>
        <p:nvSpPr>
          <p:cNvPr id="3" name="圆角矩形标注 81929"/>
          <p:cNvSpPr>
            <a:spLocks noChangeArrowheads="1"/>
          </p:cNvSpPr>
          <p:nvPr/>
        </p:nvSpPr>
        <p:spPr bwMode="auto">
          <a:xfrm flipH="1" flipV="1">
            <a:off x="3995960" y="2425665"/>
            <a:ext cx="4086225" cy="1835220"/>
          </a:xfrm>
          <a:prstGeom prst="wedgeRoundRectCallout">
            <a:avLst>
              <a:gd name="adj1" fmla="val 88685"/>
              <a:gd name="adj2" fmla="val -38551"/>
              <a:gd name="adj3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rot="1080000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根据路程与速度、时间之间的关系可得：</a:t>
            </a:r>
            <a:r>
              <a:rPr lang="en-US" altLang="zh-CN" sz="2800" i="1">
                <a:latin typeface="Times New Roman" pitchFamily="18" charset="0"/>
                <a:ea typeface="黑体" pitchFamily="49" charset="-122"/>
              </a:rPr>
              <a:t>s</a:t>
            </a:r>
            <a:r>
              <a:rPr lang="en-US" altLang="zh-CN" sz="2800">
                <a:latin typeface="黑体" pitchFamily="49" charset="-122"/>
                <a:ea typeface="黑体" pitchFamily="49" charset="-122"/>
              </a:rPr>
              <a:t>≥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60</a:t>
            </a:r>
            <a:r>
              <a:rPr lang="en-US" altLang="zh-CN" sz="2800" i="1">
                <a:latin typeface="Times New Roman" pitchFamily="18" charset="0"/>
                <a:ea typeface="黑体" pitchFamily="49" charset="-122"/>
              </a:rPr>
              <a:t>x</a:t>
            </a: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，且</a:t>
            </a:r>
            <a:r>
              <a:rPr lang="en-US" altLang="zh-CN" sz="2800" i="1">
                <a:latin typeface="Times New Roman" pitchFamily="18" charset="0"/>
                <a:ea typeface="黑体" pitchFamily="49" charset="-122"/>
              </a:rPr>
              <a:t>s</a:t>
            </a:r>
            <a:r>
              <a:rPr lang="en-US" altLang="zh-CN" sz="2800">
                <a:latin typeface="黑体" pitchFamily="49" charset="-122"/>
                <a:ea typeface="黑体" pitchFamily="49" charset="-122"/>
              </a:rPr>
              <a:t>≤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100</a:t>
            </a:r>
            <a:r>
              <a:rPr lang="en-US" altLang="zh-CN" sz="2800" i="1">
                <a:latin typeface="Times New Roman" pitchFamily="18" charset="0"/>
                <a:ea typeface="黑体" pitchFamily="49" charset="-122"/>
              </a:rPr>
              <a:t>x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.</a:t>
            </a:r>
          </a:p>
        </p:txBody>
      </p:sp>
      <p:pic>
        <p:nvPicPr>
          <p:cNvPr id="4" name="图片 3" descr="新女孩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7724" y="3343274"/>
            <a:ext cx="1420115" cy="160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5AA0C488-7444-4A94-A64F-28F5841F1773}"/>
              </a:ext>
            </a:extLst>
          </p:cNvPr>
          <p:cNvSpPr/>
          <p:nvPr/>
        </p:nvSpPr>
        <p:spPr>
          <a:xfrm>
            <a:off x="3360784" y="-20538"/>
            <a:ext cx="2262159" cy="71558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05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知识讲解</a:t>
            </a:r>
          </a:p>
        </p:txBody>
      </p:sp>
    </p:spTree>
    <p:extLst>
      <p:ext uri="{BB962C8B-B14F-4D97-AF65-F5344CB8AC3E}">
        <p14:creationId xmlns:p14="http://schemas.microsoft.com/office/powerpoint/2010/main" val="35140707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81928"/>
          <p:cNvSpPr/>
          <p:nvPr/>
        </p:nvSpPr>
        <p:spPr>
          <a:xfrm>
            <a:off x="179695" y="581383"/>
            <a:ext cx="8784610" cy="233294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noProof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黑体" pitchFamily="49" charset="-122"/>
              </a:rPr>
              <a:t>问题</a:t>
            </a:r>
            <a:r>
              <a:rPr lang="en-US" altLang="zh-CN" sz="2800" noProof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2 </a:t>
            </a:r>
            <a:r>
              <a:rPr lang="en-US" altLang="zh-CN" sz="2800" noProof="1">
                <a:latin typeface="Times New Roman" pitchFamily="18" charset="0"/>
              </a:rPr>
              <a:t>   </a:t>
            </a:r>
            <a:r>
              <a:rPr lang="zh-CN" altLang="en-US" sz="2800" noProof="1">
                <a:latin typeface="Times New Roman" pitchFamily="18" charset="0"/>
                <a:ea typeface="黑体" pitchFamily="49" charset="-122"/>
              </a:rPr>
              <a:t>铁路部门对随身携带的行李有如下规定：每件行李的长、宽、高之和不得超过</a:t>
            </a:r>
            <a:r>
              <a:rPr lang="en-US" altLang="zh-CN" sz="2800" noProof="1">
                <a:latin typeface="Times New Roman" pitchFamily="18" charset="0"/>
                <a:ea typeface="黑体" pitchFamily="49" charset="-122"/>
              </a:rPr>
              <a:t>160cm.</a:t>
            </a:r>
            <a:r>
              <a:rPr lang="zh-CN" altLang="en-US" sz="2800" noProof="1">
                <a:latin typeface="Times New Roman" pitchFamily="18" charset="0"/>
                <a:ea typeface="黑体" pitchFamily="49" charset="-122"/>
              </a:rPr>
              <a:t>设行李的长、宽、高分别为</a:t>
            </a:r>
            <a:r>
              <a:rPr lang="en-US" altLang="zh-CN" sz="2800" i="1" noProof="1">
                <a:latin typeface="Times New Roman" pitchFamily="18" charset="0"/>
                <a:ea typeface="黑体" pitchFamily="49" charset="-122"/>
              </a:rPr>
              <a:t>a</a:t>
            </a:r>
            <a:r>
              <a:rPr lang="en-US" altLang="zh-CN" sz="2800" noProof="1">
                <a:latin typeface="Times New Roman" pitchFamily="18" charset="0"/>
                <a:ea typeface="黑体" pitchFamily="49" charset="-122"/>
              </a:rPr>
              <a:t>cm,</a:t>
            </a:r>
            <a:r>
              <a:rPr lang="en-US" altLang="zh-CN" sz="2800" i="1" noProof="1">
                <a:latin typeface="Times New Roman" pitchFamily="18" charset="0"/>
                <a:ea typeface="黑体" pitchFamily="49" charset="-122"/>
                <a:sym typeface="宋体" panose="02010600030101010101" pitchFamily="2" charset="-122"/>
              </a:rPr>
              <a:t>b</a:t>
            </a:r>
            <a:r>
              <a:rPr lang="en-US" altLang="zh-CN" sz="2800" noProof="1">
                <a:latin typeface="Times New Roman" pitchFamily="18" charset="0"/>
                <a:ea typeface="黑体" pitchFamily="49" charset="-122"/>
                <a:sym typeface="宋体" panose="02010600030101010101" pitchFamily="2" charset="-122"/>
              </a:rPr>
              <a:t>cm,</a:t>
            </a:r>
            <a:r>
              <a:rPr lang="en-US" altLang="zh-CN" sz="2800" i="1" noProof="1">
                <a:latin typeface="Times New Roman" pitchFamily="18" charset="0"/>
                <a:ea typeface="黑体" pitchFamily="49" charset="-122"/>
                <a:sym typeface="宋体" panose="02010600030101010101" pitchFamily="2" charset="-122"/>
              </a:rPr>
              <a:t>c</a:t>
            </a:r>
            <a:r>
              <a:rPr lang="en-US" altLang="zh-CN" sz="2800" noProof="1">
                <a:latin typeface="Times New Roman" pitchFamily="18" charset="0"/>
                <a:ea typeface="黑体" pitchFamily="49" charset="-122"/>
                <a:sym typeface="宋体" panose="02010600030101010101" pitchFamily="2" charset="-122"/>
              </a:rPr>
              <a:t>cm,</a:t>
            </a:r>
            <a:r>
              <a:rPr lang="zh-CN" altLang="zh-CN" sz="2800" noProof="1">
                <a:latin typeface="Times New Roman" pitchFamily="18" charset="0"/>
                <a:ea typeface="黑体" pitchFamily="49" charset="-122"/>
                <a:sym typeface="宋体" panose="02010600030101010101" pitchFamily="2" charset="-122"/>
              </a:rPr>
              <a:t>请你列出行李的</a:t>
            </a:r>
            <a:r>
              <a:rPr lang="zh-CN" altLang="en-US" sz="2800" noProof="1">
                <a:latin typeface="Times New Roman" pitchFamily="18" charset="0"/>
                <a:ea typeface="黑体" pitchFamily="49" charset="-122"/>
                <a:sym typeface="宋体" panose="02010600030101010101" pitchFamily="2" charset="-122"/>
              </a:rPr>
              <a:t>长、宽、高满足的关系式</a:t>
            </a:r>
            <a:r>
              <a:rPr lang="en-US" altLang="zh-CN" sz="2800" noProof="1">
                <a:latin typeface="Times New Roman" pitchFamily="18" charset="0"/>
                <a:ea typeface="黑体" pitchFamily="49" charset="-122"/>
                <a:sym typeface="宋体" panose="02010600030101010101" pitchFamily="2" charset="-122"/>
              </a:rPr>
              <a:t>.</a:t>
            </a:r>
          </a:p>
        </p:txBody>
      </p:sp>
      <p:sp>
        <p:nvSpPr>
          <p:cNvPr id="3" name="圆角矩形标注 81929"/>
          <p:cNvSpPr>
            <a:spLocks noChangeArrowheads="1"/>
          </p:cNvSpPr>
          <p:nvPr/>
        </p:nvSpPr>
        <p:spPr bwMode="auto">
          <a:xfrm flipH="1" flipV="1">
            <a:off x="3707940" y="2571588"/>
            <a:ext cx="2592180" cy="1114425"/>
          </a:xfrm>
          <a:prstGeom prst="wedgeRoundRectCallout">
            <a:avLst>
              <a:gd name="adj1" fmla="val 113475"/>
              <a:gd name="adj2" fmla="val -52499"/>
              <a:gd name="adj3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rot="1080000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根据题意可得： 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a+b+c≤160.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AF93BD74-0A9B-4354-951C-FC830CD5879B}"/>
              </a:ext>
            </a:extLst>
          </p:cNvPr>
          <p:cNvSpPr/>
          <p:nvPr/>
        </p:nvSpPr>
        <p:spPr>
          <a:xfrm>
            <a:off x="3360784" y="-20538"/>
            <a:ext cx="2262159" cy="71558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05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知识讲解</a:t>
            </a:r>
          </a:p>
        </p:txBody>
      </p:sp>
      <p:pic>
        <p:nvPicPr>
          <p:cNvPr id="6" name="图片 5" descr="新女孩2">
            <a:extLst>
              <a:ext uri="{FF2B5EF4-FFF2-40B4-BE49-F238E27FC236}">
                <a16:creationId xmlns:a16="http://schemas.microsoft.com/office/drawing/2014/main" id="{3F05CD4E-9B74-4567-9A32-BA5E68CB39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7724" y="3343274"/>
            <a:ext cx="1420115" cy="160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36680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23"/>
          <p:cNvSpPr txBox="1">
            <a:spLocks noChangeArrowheads="1"/>
          </p:cNvSpPr>
          <p:nvPr/>
        </p:nvSpPr>
        <p:spPr bwMode="auto">
          <a:xfrm>
            <a:off x="144617" y="2067715"/>
            <a:ext cx="772519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FF0000"/>
                </a:solidFill>
                <a:latin typeface="微软雅黑" pitchFamily="34" charset="-122"/>
                <a:ea typeface="微软雅黑" panose="020b0503020204020204" pitchFamily="34" charset="-122"/>
              </a:rPr>
              <a:t>常用的表示不等关系的关键词语及对应的不等号</a:t>
            </a: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1886154"/>
              </p:ext>
            </p:extLst>
          </p:nvPr>
        </p:nvGraphicFramePr>
        <p:xfrm>
          <a:off x="468948" y="2575075"/>
          <a:ext cx="7954961" cy="2371828"/>
        </p:xfrm>
        <a:graphic>
          <a:graphicData uri="http://schemas.openxmlformats.org/drawingml/2006/table">
            <a:tbl>
              <a:tblPr/>
              <a:tblGrid>
                <a:gridCol w="7033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98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97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319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954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77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7535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6932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8204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480053">
                <a:tc rowSpan="2">
                  <a:txBody>
                    <a:bodyPr vert="horz" wrap="square"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endParaRPr lang="en-US" altLang="zh-CN" sz="1400" b="1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endParaRPr lang="en-US" altLang="zh-CN" sz="1400" b="1">
                        <a:solidFill>
                          <a:schemeClr val="tx1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400" b="1">
                          <a:solidFill>
                            <a:schemeClr val="tx1"/>
                          </a:solidFill>
                          <a:latin typeface="黑体" pitchFamily="49" charset="-122"/>
                          <a:ea typeface="黑体" pitchFamily="49" charset="-122"/>
                        </a:rPr>
                        <a:t>关</a:t>
                      </a:r>
                    </a:p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400" b="1">
                          <a:solidFill>
                            <a:schemeClr val="tx1"/>
                          </a:solidFill>
                          <a:latin typeface="黑体" pitchFamily="49" charset="-122"/>
                          <a:ea typeface="黑体" pitchFamily="49" charset="-122"/>
                        </a:rPr>
                        <a:t>键</a:t>
                      </a:r>
                    </a:p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400" b="1">
                          <a:solidFill>
                            <a:schemeClr val="tx1"/>
                          </a:solidFill>
                          <a:latin typeface="黑体" pitchFamily="49" charset="-122"/>
                          <a:ea typeface="黑体" pitchFamily="49" charset="-122"/>
                        </a:rPr>
                        <a:t>词</a:t>
                      </a:r>
                    </a:p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400" b="1">
                          <a:solidFill>
                            <a:schemeClr val="tx1"/>
                          </a:solidFill>
                          <a:latin typeface="黑体" pitchFamily="49" charset="-122"/>
                          <a:ea typeface="黑体" pitchFamily="49" charset="-122"/>
                        </a:rPr>
                        <a:t>语</a:t>
                      </a:r>
                    </a:p>
                  </a:txBody>
                  <a:tcPr marL="91447" marR="91447" marT="34286" marB="34286">
                    <a:lnL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7"/>
                    </a:solidFill>
                  </a:tcPr>
                </a:tc>
                <a:tc gridSpan="4">
                  <a:txBody>
                    <a:bodyPr vert="horz" wrap="square"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400" b="1">
                          <a:solidFill>
                            <a:schemeClr val="tx1"/>
                          </a:solidFill>
                          <a:latin typeface="黑体" pitchFamily="49" charset="-122"/>
                          <a:ea typeface="黑体" pitchFamily="49" charset="-122"/>
                        </a:rPr>
                        <a:t>第一类：明确表明数量</a:t>
                      </a:r>
                    </a:p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400" b="1">
                          <a:solidFill>
                            <a:schemeClr val="tx1"/>
                          </a:solidFill>
                          <a:latin typeface="黑体" pitchFamily="49" charset="-122"/>
                          <a:ea typeface="黑体" pitchFamily="49" charset="-122"/>
                        </a:rPr>
                        <a:t>的不等关系</a:t>
                      </a:r>
                    </a:p>
                  </a:txBody>
                  <a:tcPr marL="91447" marR="91447" marT="34286" marB="34286">
                    <a:lnL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7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zh-CN"/>
                    </a:p>
                  </a:txBody>
                  <a:tcPr>
                    <a:lnT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 vert="horz" wrap="square"/>
                    <a:lstStyle/>
                    <a:p>
                      <a:endParaRPr lang="zh-CN"/>
                    </a:p>
                  </a:txBody>
                  <a:tcPr>
                    <a:lnT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 vert="horz" wrap="square"/>
                    <a:lstStyle/>
                    <a:p>
                      <a:endParaRPr lang="zh-CN"/>
                    </a:p>
                  </a:txBody>
                  <a:tcPr>
                    <a:lnR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 vert="horz" wrap="square"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400" b="1">
                          <a:solidFill>
                            <a:schemeClr val="tx1"/>
                          </a:solidFill>
                          <a:latin typeface="黑体" pitchFamily="49" charset="-122"/>
                          <a:ea typeface="黑体" pitchFamily="49" charset="-122"/>
                        </a:rPr>
                        <a:t>第二类：明确表明数量的范围特征</a:t>
                      </a:r>
                    </a:p>
                  </a:txBody>
                  <a:tcPr marL="91447" marR="91447" marT="34286" marB="34286">
                    <a:lnL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7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zh-CN"/>
                    </a:p>
                  </a:txBody>
                  <a:tcPr>
                    <a:lnT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 vert="horz" wrap="square"/>
                    <a:lstStyle/>
                    <a:p>
                      <a:endParaRPr lang="zh-CN"/>
                    </a:p>
                  </a:txBody>
                  <a:tcPr>
                    <a:lnT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 vert="horz" wrap="square"/>
                    <a:lstStyle/>
                    <a:p>
                      <a:endParaRPr lang="zh-CN"/>
                    </a:p>
                  </a:txBody>
                  <a:tcPr>
                    <a:lnR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67884">
                <a:tc vMerge="1">
                  <a:txBody>
                    <a:bodyPr vert="horz" wrap="square"/>
                    <a:lstStyle/>
                    <a:p>
                      <a:endParaRPr lang="zh-CN"/>
                    </a:p>
                  </a:txBody>
                  <a:tcPr>
                    <a:lnL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</a:rPr>
                        <a:t>①大  于</a:t>
                      </a:r>
                      <a:endParaRPr lang="en-US" altLang="zh-CN" sz="1200">
                        <a:solidFill>
                          <a:srgbClr val="000000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</a:rPr>
                        <a:t>②比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</a:rPr>
                        <a:t>…</a:t>
                      </a:r>
                      <a:r>
                        <a:rPr lang="zh-CN" altLang="en-US" sz="12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</a:rPr>
                        <a:t>大</a:t>
                      </a:r>
                      <a:endParaRPr lang="en-US" altLang="zh-CN" sz="1200">
                        <a:solidFill>
                          <a:srgbClr val="000000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</a:rPr>
                        <a:t>③超  过</a:t>
                      </a:r>
                    </a:p>
                  </a:txBody>
                  <a:tcPr marL="91447" marR="91447" marT="34286" marB="34286">
                    <a:lnL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C"/>
                    </a:solidFill>
                  </a:tcPr>
                </a:tc>
                <a:tc>
                  <a:txBody>
                    <a:bodyPr vert="horz" wrap="square"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</a:rPr>
                        <a:t>①小  于</a:t>
                      </a:r>
                      <a:endParaRPr lang="en-US" altLang="zh-CN" sz="1200">
                        <a:solidFill>
                          <a:srgbClr val="000000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</a:rPr>
                        <a:t>②比</a:t>
                      </a:r>
                      <a:r>
                        <a:rPr lang="en-US" altLang="zh-CN" sz="12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</a:rPr>
                        <a:t>…</a:t>
                      </a:r>
                      <a:r>
                        <a:rPr lang="zh-CN" altLang="en-US" sz="12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</a:rPr>
                        <a:t>小</a:t>
                      </a:r>
                      <a:endParaRPr lang="en-US" altLang="zh-CN" sz="1200">
                        <a:solidFill>
                          <a:srgbClr val="000000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</a:rPr>
                        <a:t>③低  于</a:t>
                      </a:r>
                    </a:p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endParaRPr lang="zh-CN" altLang="en-US" sz="1200">
                        <a:solidFill>
                          <a:srgbClr val="000000"/>
                        </a:solidFill>
                      </a:endParaRPr>
                    </a:p>
                  </a:txBody>
                  <a:tcPr marL="91447" marR="91447" marT="34286" marB="34286">
                    <a:lnL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C"/>
                    </a:solidFill>
                  </a:tcPr>
                </a:tc>
                <a:tc>
                  <a:txBody>
                    <a:bodyPr vert="horz" wrap="square"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</a:rPr>
                        <a:t>①不小于</a:t>
                      </a:r>
                      <a:endParaRPr lang="en-US" altLang="zh-CN" sz="1200">
                        <a:solidFill>
                          <a:srgbClr val="000000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</a:rPr>
                        <a:t>②不低于</a:t>
                      </a:r>
                      <a:endParaRPr lang="en-US" altLang="zh-CN" sz="1200">
                        <a:solidFill>
                          <a:srgbClr val="000000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</a:rPr>
                        <a:t>③至  少</a:t>
                      </a:r>
                      <a:endParaRPr lang="zh-CN" altLang="en-US" sz="1200">
                        <a:solidFill>
                          <a:srgbClr val="000000"/>
                        </a:solidFill>
                      </a:endParaRPr>
                    </a:p>
                  </a:txBody>
                  <a:tcPr marL="91447" marR="91447" marT="34286" marB="34286">
                    <a:lnL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C"/>
                    </a:solidFill>
                  </a:tcPr>
                </a:tc>
                <a:tc>
                  <a:txBody>
                    <a:bodyPr vert="horz" wrap="square"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</a:rPr>
                        <a:t>①不大于</a:t>
                      </a:r>
                      <a:endParaRPr lang="en-US" altLang="zh-CN" sz="1200">
                        <a:solidFill>
                          <a:srgbClr val="000000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</a:rPr>
                        <a:t>②不超过</a:t>
                      </a:r>
                      <a:endParaRPr lang="en-US" altLang="zh-CN" sz="1200">
                        <a:solidFill>
                          <a:srgbClr val="000000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</a:rPr>
                        <a:t>③至  多</a:t>
                      </a:r>
                      <a:endParaRPr lang="zh-CN" altLang="en-US" sz="1200">
                        <a:solidFill>
                          <a:srgbClr val="000000"/>
                        </a:solidFill>
                      </a:endParaRPr>
                    </a:p>
                  </a:txBody>
                  <a:tcPr marL="91447" marR="91447" marT="34286" marB="34286">
                    <a:lnL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C"/>
                    </a:solidFill>
                  </a:tcPr>
                </a:tc>
                <a:tc>
                  <a:txBody>
                    <a:bodyPr vert="horz" wrap="square"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</a:rPr>
                        <a:t>正</a:t>
                      </a:r>
                      <a:endParaRPr lang="en-US" altLang="zh-CN" sz="1200">
                        <a:solidFill>
                          <a:srgbClr val="000000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endParaRPr lang="en-US" altLang="zh-CN" sz="1200">
                        <a:solidFill>
                          <a:srgbClr val="000000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</a:rPr>
                        <a:t>数</a:t>
                      </a:r>
                    </a:p>
                  </a:txBody>
                  <a:tcPr marL="91447" marR="91447" marT="34286" marB="34286">
                    <a:lnL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C"/>
                    </a:solidFill>
                  </a:tcPr>
                </a:tc>
                <a:tc>
                  <a:txBody>
                    <a:bodyPr vert="horz" wrap="square"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</a:rPr>
                        <a:t>负</a:t>
                      </a:r>
                      <a:endParaRPr lang="en-US" altLang="zh-CN" sz="1200">
                        <a:solidFill>
                          <a:srgbClr val="000000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endParaRPr lang="en-US" altLang="zh-CN" sz="1200">
                        <a:solidFill>
                          <a:srgbClr val="000000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</a:rPr>
                        <a:t>数</a:t>
                      </a:r>
                    </a:p>
                  </a:txBody>
                  <a:tcPr marL="91447" marR="91447" marT="34286" marB="34286">
                    <a:lnL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C"/>
                    </a:solidFill>
                  </a:tcPr>
                </a:tc>
                <a:tc>
                  <a:txBody>
                    <a:bodyPr vert="horz" wrap="square"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</a:rPr>
                        <a:t>非</a:t>
                      </a:r>
                      <a:endParaRPr lang="en-US" altLang="zh-CN" sz="1200">
                        <a:solidFill>
                          <a:srgbClr val="000000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  <a:p>
                      <a:pPr marL="0" lvl="0" indent="0" algn="ctr" ea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</a:rPr>
                        <a:t>负</a:t>
                      </a:r>
                      <a:endParaRPr lang="en-US" altLang="zh-CN" sz="1200">
                        <a:solidFill>
                          <a:srgbClr val="000000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  <a:p>
                      <a:pPr marL="0" lvl="0" indent="0" algn="ctr" ea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</a:rPr>
                        <a:t>数</a:t>
                      </a:r>
                    </a:p>
                  </a:txBody>
                  <a:tcPr marL="91447" marR="91447" marT="34286" marB="34286">
                    <a:lnL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C"/>
                    </a:solidFill>
                  </a:tcPr>
                </a:tc>
                <a:tc>
                  <a:txBody>
                    <a:bodyPr vert="horz" wrap="square"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</a:rPr>
                        <a:t>非</a:t>
                      </a:r>
                      <a:endParaRPr lang="en-US" altLang="zh-CN" sz="1200">
                        <a:solidFill>
                          <a:srgbClr val="0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lvl="0" indent="0" algn="ctr" ea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</a:rPr>
                        <a:t>正</a:t>
                      </a:r>
                      <a:endParaRPr lang="en-US" altLang="zh-CN" sz="1200">
                        <a:solidFill>
                          <a:srgbClr val="000000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  <a:p>
                      <a:pPr marL="0" lvl="0" indent="0" algn="ctr" ea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</a:rPr>
                        <a:t>数</a:t>
                      </a:r>
                    </a:p>
                  </a:txBody>
                  <a:tcPr marL="91447" marR="91447" marT="34286" marB="34286">
                    <a:lnL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5793">
                <a:tc>
                  <a:txBody>
                    <a:bodyPr vert="horz" wrap="square"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4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</a:rPr>
                        <a:t>不</a:t>
                      </a:r>
                      <a:endParaRPr lang="en-US" altLang="zh-CN" sz="1400">
                        <a:solidFill>
                          <a:srgbClr val="0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4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</a:rPr>
                        <a:t>等</a:t>
                      </a:r>
                      <a:endParaRPr lang="en-US" altLang="zh-CN" sz="1400">
                        <a:solidFill>
                          <a:srgbClr val="000000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4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</a:rPr>
                        <a:t>号</a:t>
                      </a:r>
                    </a:p>
                  </a:txBody>
                  <a:tcPr marL="91447" marR="91447" marT="34286" marB="34286">
                    <a:lnL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D"/>
                    </a:solidFill>
                  </a:tcPr>
                </a:tc>
                <a:tc>
                  <a:txBody>
                    <a:bodyPr vert="horz" wrap="square"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7" marR="91447" marT="34286" marB="34286">
                    <a:lnL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D"/>
                    </a:solidFill>
                  </a:tcPr>
                </a:tc>
                <a:tc>
                  <a:txBody>
                    <a:bodyPr vert="horz" wrap="square"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7" marR="91447" marT="34286" marB="34286">
                    <a:lnL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D"/>
                    </a:solidFill>
                  </a:tcPr>
                </a:tc>
                <a:tc>
                  <a:txBody>
                    <a:bodyPr vert="horz" wrap="square"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7" marR="91447" marT="34286" marB="34286">
                    <a:lnL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D"/>
                    </a:solidFill>
                  </a:tcPr>
                </a:tc>
                <a:tc>
                  <a:txBody>
                    <a:bodyPr vert="horz" wrap="square"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7" marR="91447" marT="34286" marB="34286">
                    <a:lnL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D"/>
                    </a:solidFill>
                  </a:tcPr>
                </a:tc>
                <a:tc>
                  <a:txBody>
                    <a:bodyPr vert="horz" wrap="square"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7" marR="91447" marT="34286" marB="34286">
                    <a:lnL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D"/>
                    </a:solidFill>
                  </a:tcPr>
                </a:tc>
                <a:tc>
                  <a:txBody>
                    <a:bodyPr vert="horz" wrap="square"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7" marR="91447" marT="34286" marB="34286">
                    <a:lnL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D"/>
                    </a:solidFill>
                  </a:tcPr>
                </a:tc>
                <a:tc>
                  <a:txBody>
                    <a:bodyPr vert="horz" wrap="square"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7" marR="91447" marT="34286" marB="34286">
                    <a:lnL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D"/>
                    </a:solidFill>
                  </a:tcPr>
                </a:tc>
                <a:tc>
                  <a:txBody>
                    <a:bodyPr vert="horz" wrap="square"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7" marR="91447" marT="34286" marB="34286">
                    <a:lnL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398662" y="4335642"/>
            <a:ext cx="54534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F8081F"/>
                </a:solidFill>
                <a:latin typeface="Times New Roman" pitchFamily="18" charset="0"/>
                <a:ea typeface="黑体" pitchFamily="49" charset="-122"/>
              </a:rPr>
              <a:t>﹤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400124" y="4366598"/>
            <a:ext cx="4940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>
                <a:solidFill>
                  <a:srgbClr val="F8081F"/>
                </a:solidFill>
                <a:latin typeface="Times New Roman" pitchFamily="18" charset="0"/>
                <a:ea typeface="黑体" pitchFamily="49" charset="-122"/>
              </a:rPr>
              <a:t>＞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828999" y="4353501"/>
            <a:ext cx="4940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>
                <a:solidFill>
                  <a:srgbClr val="F8081F"/>
                </a:solidFill>
                <a:latin typeface="黑体" pitchFamily="49" charset="-122"/>
                <a:ea typeface="黑体" pitchFamily="49" charset="-122"/>
              </a:rPr>
              <a:t>≥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067249" y="4335642"/>
            <a:ext cx="4940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>
                <a:solidFill>
                  <a:srgbClr val="F8081F"/>
                </a:solidFill>
                <a:latin typeface="黑体" pitchFamily="49" charset="-122"/>
                <a:ea typeface="黑体" pitchFamily="49" charset="-122"/>
              </a:rPr>
              <a:t>≤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829249" y="4335642"/>
            <a:ext cx="64793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>
                <a:solidFill>
                  <a:srgbClr val="F8081F"/>
                </a:solidFill>
                <a:latin typeface="Times New Roman" pitchFamily="18" charset="0"/>
                <a:ea typeface="黑体" pitchFamily="49" charset="-122"/>
              </a:rPr>
              <a:t>＞</a:t>
            </a:r>
            <a:r>
              <a:rPr lang="en-US" altLang="zh-CN" sz="2400" b="1">
                <a:solidFill>
                  <a:srgbClr val="F8081F"/>
                </a:solidFill>
                <a:latin typeface="Times New Roman" pitchFamily="18" charset="0"/>
                <a:ea typeface="黑体" pitchFamily="49" charset="-122"/>
              </a:rPr>
              <a:t>0</a:t>
            </a:r>
            <a:endParaRPr lang="zh-CN" altLang="en-US" sz="2400" b="1">
              <a:solidFill>
                <a:srgbClr val="F8081F"/>
              </a:solidFill>
              <a:latin typeface="Times New Roman" pitchFamily="18" charset="0"/>
              <a:ea typeface="黑体" panose="02010609060101010101" pitchFamily="49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507111" y="4307067"/>
            <a:ext cx="72487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F8081F"/>
                </a:solidFill>
                <a:latin typeface="Times New Roman" pitchFamily="18" charset="0"/>
                <a:ea typeface="黑体" pitchFamily="49" charset="-122"/>
              </a:rPr>
              <a:t>﹤</a:t>
            </a:r>
            <a:r>
              <a:rPr lang="en-US" altLang="zh-CN" sz="2800" b="1">
                <a:solidFill>
                  <a:srgbClr val="F8081F"/>
                </a:solidFill>
                <a:latin typeface="Times New Roman" pitchFamily="18" charset="0"/>
                <a:ea typeface="黑体" pitchFamily="49" charset="-122"/>
              </a:rPr>
              <a:t>0</a:t>
            </a:r>
            <a:endParaRPr lang="zh-CN" altLang="en-US" sz="2800" b="1">
              <a:solidFill>
                <a:srgbClr val="F8081F"/>
              </a:solidFill>
              <a:latin typeface="Times New Roman" pitchFamily="18" charset="0"/>
              <a:ea typeface="黑体" panose="02010609060101010101" pitchFamily="49" charset="-122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161161" y="4338023"/>
            <a:ext cx="64793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>
                <a:solidFill>
                  <a:srgbClr val="F8081F"/>
                </a:solidFill>
                <a:latin typeface="黑体" pitchFamily="49" charset="-122"/>
                <a:ea typeface="黑体" pitchFamily="49" charset="-122"/>
              </a:rPr>
              <a:t>≥</a:t>
            </a:r>
            <a:r>
              <a:rPr lang="en-US" altLang="zh-CN" sz="2400" b="1">
                <a:solidFill>
                  <a:srgbClr val="F8081F"/>
                </a:solidFill>
                <a:latin typeface="Times New Roman" pitchFamily="18" charset="0"/>
                <a:ea typeface="黑体" pitchFamily="49" charset="-122"/>
              </a:rPr>
              <a:t>0</a:t>
            </a:r>
            <a:endParaRPr lang="zh-CN" altLang="en-US" sz="2400" b="1">
              <a:solidFill>
                <a:srgbClr val="F8081F"/>
              </a:solidFill>
              <a:latin typeface="Times New Roman" pitchFamily="18" charset="0"/>
              <a:ea typeface="黑体" pitchFamily="49" charset="-12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742186" y="4332070"/>
            <a:ext cx="64793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>
                <a:solidFill>
                  <a:srgbClr val="F8081F"/>
                </a:solidFill>
                <a:latin typeface="黑体" pitchFamily="49" charset="-122"/>
                <a:ea typeface="黑体" pitchFamily="49" charset="-122"/>
              </a:rPr>
              <a:t>≤</a:t>
            </a:r>
            <a:r>
              <a:rPr lang="en-US" altLang="zh-CN" sz="2400" b="1">
                <a:solidFill>
                  <a:srgbClr val="F8081F"/>
                </a:solidFill>
                <a:latin typeface="Times New Roman" pitchFamily="18" charset="0"/>
                <a:ea typeface="黑体" pitchFamily="49" charset="-122"/>
              </a:rPr>
              <a:t>0</a:t>
            </a:r>
            <a:endParaRPr lang="zh-CN" altLang="en-US" sz="2400" b="1">
              <a:solidFill>
                <a:srgbClr val="F8081F"/>
              </a:solidFill>
              <a:latin typeface="Times New Roman" pitchFamily="18" charset="0"/>
              <a:ea typeface="黑体" pitchFamily="49" charset="-122"/>
            </a:endParaRPr>
          </a:p>
        </p:txBody>
      </p:sp>
      <p:sp>
        <p:nvSpPr>
          <p:cNvPr id="12" name="矩形 24620"/>
          <p:cNvSpPr>
            <a:spLocks noChangeArrowheads="1"/>
          </p:cNvSpPr>
          <p:nvPr/>
        </p:nvSpPr>
        <p:spPr bwMode="auto">
          <a:xfrm>
            <a:off x="158733" y="1093575"/>
            <a:ext cx="881927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>
                <a:latin typeface="Times New Roman" pitchFamily="18" charset="0"/>
                <a:ea typeface="黑体" pitchFamily="49" charset="-122"/>
              </a:rPr>
              <a:t>    </a:t>
            </a: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我们把用不等号（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&gt;,&lt;,</a:t>
            </a:r>
            <a:r>
              <a:rPr lang="en-US" altLang="zh-CN" sz="2800">
                <a:latin typeface="黑体" pitchFamily="49" charset="-122"/>
                <a:ea typeface="黑体" pitchFamily="49" charset="-122"/>
              </a:rPr>
              <a:t>≥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,</a:t>
            </a:r>
            <a:r>
              <a:rPr lang="en-US" altLang="zh-CN" sz="2800">
                <a:latin typeface="黑体" pitchFamily="49" charset="-122"/>
                <a:ea typeface="黑体" pitchFamily="49" charset="-122"/>
              </a:rPr>
              <a:t>≤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,</a:t>
            </a:r>
            <a:r>
              <a:rPr lang="en-US" altLang="zh-CN" sz="2800">
                <a:latin typeface="黑体" pitchFamily="49" charset="-122"/>
                <a:ea typeface="黑体" pitchFamily="49" charset="-122"/>
              </a:rPr>
              <a:t>≠</a:t>
            </a: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）连接而成的式子叫作</a:t>
            </a:r>
            <a:r>
              <a:rPr lang="zh-CN" altLang="en-US" sz="28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不等式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.</a:t>
            </a: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其中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“</a:t>
            </a:r>
            <a:r>
              <a:rPr lang="en-US" altLang="zh-CN" sz="2800">
                <a:latin typeface="黑体" pitchFamily="49" charset="-122"/>
                <a:ea typeface="黑体" pitchFamily="49" charset="-122"/>
              </a:rPr>
              <a:t>≥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”</a:t>
            </a: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读作大于等于，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“</a:t>
            </a:r>
            <a:r>
              <a:rPr lang="en-US" altLang="zh-CN" sz="2800">
                <a:latin typeface="黑体" pitchFamily="49" charset="-122"/>
                <a:ea typeface="黑体" pitchFamily="49" charset="-122"/>
              </a:rPr>
              <a:t>≤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”</a:t>
            </a: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读作小于等于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.</a:t>
            </a:r>
          </a:p>
        </p:txBody>
      </p:sp>
      <p:sp>
        <p:nvSpPr>
          <p:cNvPr id="13" name="文本框 2"/>
          <p:cNvSpPr txBox="1">
            <a:spLocks noChangeArrowheads="1"/>
          </p:cNvSpPr>
          <p:nvPr/>
        </p:nvSpPr>
        <p:spPr bwMode="auto">
          <a:xfrm>
            <a:off x="162362" y="666651"/>
            <a:ext cx="233910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FF0000"/>
                </a:solidFill>
                <a:latin typeface="微软雅黑" pitchFamily="34" charset="-122"/>
                <a:ea typeface="微软雅黑" panose="020b0503020204020204" pitchFamily="34" charset="-122"/>
              </a:rPr>
              <a:t>不等式的概念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87F1B7B6-B40E-4FA6-A7BC-5FF081834BB5}"/>
              </a:ext>
            </a:extLst>
          </p:cNvPr>
          <p:cNvSpPr/>
          <p:nvPr/>
        </p:nvSpPr>
        <p:spPr>
          <a:xfrm>
            <a:off x="3360784" y="-20538"/>
            <a:ext cx="2262159" cy="71558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05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知识讲解</a:t>
            </a:r>
          </a:p>
        </p:txBody>
      </p:sp>
    </p:spTree>
    <p:extLst>
      <p:ext uri="{BB962C8B-B14F-4D97-AF65-F5344CB8AC3E}">
        <p14:creationId xmlns:p14="http://schemas.microsoft.com/office/powerpoint/2010/main" val="14389704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7"/>
          <p:cNvSpPr txBox="1">
            <a:spLocks noChangeArrowheads="1"/>
          </p:cNvSpPr>
          <p:nvPr/>
        </p:nvSpPr>
        <p:spPr bwMode="auto">
          <a:xfrm>
            <a:off x="-17624" y="695043"/>
            <a:ext cx="903631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例</a:t>
            </a:r>
            <a:r>
              <a:rPr lang="en-US" altLang="zh-CN" sz="28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某长方体形状的容器长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5cm</a:t>
            </a:r>
            <a:r>
              <a:rPr lang="en-US" altLang="zh-CN" sz="2800"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宽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3cm</a:t>
            </a:r>
            <a:r>
              <a:rPr lang="en-US" altLang="zh-CN" sz="2800"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高</a:t>
            </a:r>
            <a:r>
              <a:rPr lang="en-US" altLang="zh-CN" sz="2800">
                <a:latin typeface="黑体" pitchFamily="49" charset="-122"/>
                <a:ea typeface="黑体" pitchFamily="49" charset="-122"/>
              </a:rPr>
              <a:t>10cm,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容器内原有水的高度为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3cm</a:t>
            </a:r>
            <a:r>
              <a:rPr lang="en-US" altLang="zh-CN" sz="2800"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现准备向它继续注水</a:t>
            </a:r>
            <a:r>
              <a:rPr lang="en-US" altLang="zh-CN" sz="2800">
                <a:latin typeface="黑体" pitchFamily="49" charset="-122"/>
                <a:ea typeface="黑体" pitchFamily="49" charset="-122"/>
              </a:rPr>
              <a:t>.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用</a:t>
            </a:r>
            <a:r>
              <a:rPr lang="en-US" altLang="zh-CN" sz="2800" i="1">
                <a:latin typeface="Times New Roman" pitchFamily="18" charset="0"/>
                <a:ea typeface="黑体" pitchFamily="49" charset="-122"/>
              </a:rPr>
              <a:t>V</a:t>
            </a:r>
            <a:r>
              <a:rPr lang="en-US" altLang="zh-CN" sz="2800">
                <a:latin typeface="黑体" pitchFamily="49" charset="-122"/>
                <a:ea typeface="黑体" pitchFamily="49" charset="-122"/>
              </a:rPr>
              <a:t>(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单位：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cm</a:t>
            </a:r>
            <a:r>
              <a:rPr lang="en-US" altLang="zh-CN" sz="2800" baseline="30000">
                <a:latin typeface="Times New Roman" pitchFamily="18" charset="0"/>
                <a:ea typeface="黑体" pitchFamily="49" charset="-122"/>
              </a:rPr>
              <a:t>3</a:t>
            </a:r>
            <a:r>
              <a:rPr lang="en-US" altLang="zh-CN" sz="2800">
                <a:latin typeface="黑体" pitchFamily="49" charset="-122"/>
                <a:ea typeface="黑体" pitchFamily="49" charset="-122"/>
              </a:rPr>
              <a:t>)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表示新注入水的体积，写出</a:t>
            </a:r>
            <a:r>
              <a:rPr lang="en-US" altLang="zh-CN" sz="2800" i="1">
                <a:latin typeface="Times New Roman" pitchFamily="18" charset="0"/>
                <a:ea typeface="黑体" pitchFamily="49" charset="-122"/>
              </a:rPr>
              <a:t>V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的取值范围</a:t>
            </a:r>
            <a:r>
              <a:rPr lang="en-US" altLang="zh-CN" sz="2800">
                <a:latin typeface="黑体" pitchFamily="49" charset="-122"/>
                <a:ea typeface="黑体" pitchFamily="49" charset="-122"/>
              </a:rPr>
              <a:t>.</a:t>
            </a:r>
          </a:p>
        </p:txBody>
      </p:sp>
      <p:pic>
        <p:nvPicPr>
          <p:cNvPr id="3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24080" y="2355735"/>
            <a:ext cx="3111500" cy="2361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132EE236-A1AC-4E0A-AB5D-50D65EE79CE5}"/>
              </a:ext>
            </a:extLst>
          </p:cNvPr>
          <p:cNvSpPr/>
          <p:nvPr/>
        </p:nvSpPr>
        <p:spPr>
          <a:xfrm>
            <a:off x="3360784" y="-20538"/>
            <a:ext cx="2262159" cy="71558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05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</p:spTree>
    <p:extLst>
      <p:ext uri="{BB962C8B-B14F-4D97-AF65-F5344CB8AC3E}">
        <p14:creationId xmlns:p14="http://schemas.microsoft.com/office/powerpoint/2010/main" val="113110915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277813" y="513160"/>
            <a:ext cx="841375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解：新注入水的体积</a:t>
            </a:r>
            <a:r>
              <a:rPr lang="zh-CN" altLang="en-US" sz="2800" i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V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与原有水的体积的和</a:t>
            </a:r>
            <a:r>
              <a:rPr lang="zh-CN" altLang="en-US" sz="2800">
                <a:solidFill>
                  <a:srgbClr val="002060"/>
                </a:solidFill>
                <a:latin typeface="黑体" pitchFamily="49" charset="-122"/>
                <a:ea typeface="黑体" pitchFamily="49" charset="-122"/>
              </a:rPr>
              <a:t>不能超过</a:t>
            </a:r>
          </a:p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002060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容器的容积，即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664754" y="1647595"/>
            <a:ext cx="368883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i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sym typeface="Arial" panose="020b0604020202020204" pitchFamily="34" charset="0"/>
              </a:rPr>
              <a:t>V</a:t>
            </a:r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sym typeface="Arial" panose="020b0604020202020204" pitchFamily="34" charset="0"/>
              </a:rPr>
              <a:t>+3×5×3</a:t>
            </a: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Arial" panose="020b0604020202020204" pitchFamily="34" charset="0"/>
              </a:rPr>
              <a:t>≤</a:t>
            </a:r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sym typeface="Arial" panose="020b0604020202020204" pitchFamily="34" charset="0"/>
              </a:rPr>
              <a:t>3×5×10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966913" y="2059782"/>
            <a:ext cx="240161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解</a:t>
            </a:r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得   </a:t>
            </a:r>
            <a:r>
              <a:rPr lang="zh-CN" altLang="en-US" sz="2800" b="1" i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 </a:t>
            </a:r>
            <a:r>
              <a:rPr lang="en-US" altLang="zh-CN" sz="2800" b="1" i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V</a:t>
            </a:r>
            <a:r>
              <a:rPr lang="en-US" altLang="zh-CN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≤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105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396875" y="2395537"/>
            <a:ext cx="6224588" cy="121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40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Arial" panose="020b0604020202020204" pitchFamily="34" charset="0"/>
              </a:rPr>
              <a:t>  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Arial" panose="020b0604020202020204" pitchFamily="34" charset="0"/>
              </a:rPr>
              <a:t> 又由于新注入水的体积</a:t>
            </a:r>
            <a:r>
              <a:rPr lang="zh-CN" altLang="en-US" sz="2800">
                <a:solidFill>
                  <a:srgbClr val="002060"/>
                </a:solidFill>
                <a:latin typeface="黑体" pitchFamily="49" charset="-122"/>
                <a:ea typeface="黑体" pitchFamily="49" charset="-122"/>
                <a:sym typeface="Arial" panose="020b0604020202020204" pitchFamily="34" charset="0"/>
              </a:rPr>
              <a:t>不能是负数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Arial" panose="020b0604020202020204" pitchFamily="34" charset="0"/>
              </a:rPr>
              <a:t>，因此</a:t>
            </a:r>
            <a:r>
              <a:rPr lang="zh-CN" altLang="en-US" sz="240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Arial" panose="020b0604020202020204" pitchFamily="34" charset="0"/>
              </a:rPr>
              <a:t>，</a:t>
            </a:r>
            <a:r>
              <a:rPr lang="en-US" altLang="zh-CN" sz="2800" i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sym typeface="Arial" panose="020b0604020202020204" pitchFamily="34" charset="0"/>
              </a:rPr>
              <a:t>V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Arial" panose="020b0604020202020204" pitchFamily="34" charset="0"/>
              </a:rPr>
              <a:t>的取值范围是</a:t>
            </a:r>
            <a:r>
              <a:rPr lang="en-US" altLang="zh-CN" sz="2800" i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sym typeface="Arial" panose="020b0604020202020204" pitchFamily="34" charset="0"/>
              </a:rPr>
              <a:t>V</a:t>
            </a:r>
            <a:r>
              <a:rPr lang="en-US" altLang="zh-CN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Arial" panose="020b0604020202020204" pitchFamily="34" charset="0"/>
              </a:rPr>
              <a:t>≥</a:t>
            </a:r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sym typeface="Arial" panose="020b0604020202020204" pitchFamily="34" charset="0"/>
              </a:rPr>
              <a:t>0</a:t>
            </a:r>
            <a:r>
              <a:rPr lang="zh-CN" altLang="en-US" sz="28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sym typeface="Arial" panose="020b0604020202020204" pitchFamily="34" charset="0"/>
              </a:rPr>
              <a:t>并且</a:t>
            </a:r>
            <a:r>
              <a:rPr lang="en-US" altLang="zh-CN" sz="2800" i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sym typeface="Arial" panose="020b0604020202020204" pitchFamily="34" charset="0"/>
              </a:rPr>
              <a:t>V</a:t>
            </a:r>
            <a:r>
              <a:rPr lang="en-US" altLang="zh-CN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Arial" panose="020b0604020202020204" pitchFamily="34" charset="0"/>
              </a:rPr>
              <a:t>≤</a:t>
            </a:r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sym typeface="Arial" panose="020b0604020202020204" pitchFamily="34" charset="0"/>
              </a:rPr>
              <a:t>105.</a:t>
            </a: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396875" y="3469325"/>
            <a:ext cx="507222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在数轴上表示</a:t>
            </a:r>
            <a:r>
              <a:rPr lang="en-US" altLang="zh-CN" sz="2800" i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V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的取值范围如图</a:t>
            </a:r>
          </a:p>
        </p:txBody>
      </p:sp>
      <p:grpSp>
        <p:nvGrpSpPr>
          <p:cNvPr id="7" name="组合 35"/>
          <p:cNvGrpSpPr/>
          <p:nvPr/>
        </p:nvGrpSpPr>
        <p:grpSpPr>
          <a:xfrm>
            <a:off x="6648339" y="2339304"/>
            <a:ext cx="2401617" cy="3194934"/>
            <a:chOff x="7092280" y="3590600"/>
            <a:chExt cx="1691680" cy="2176587"/>
          </a:xfrm>
        </p:grpSpPr>
        <p:sp>
          <p:nvSpPr>
            <p:cNvPr id="8" name="折角形 7"/>
            <p:cNvSpPr/>
            <p:nvPr/>
          </p:nvSpPr>
          <p:spPr bwMode="auto">
            <a:xfrm>
              <a:off x="7092280" y="3590600"/>
              <a:ext cx="1691680" cy="1728192"/>
            </a:xfrm>
            <a:prstGeom prst="foldedCorner">
              <a:avLst/>
            </a:prstGeom>
            <a:solidFill>
              <a:schemeClr val="accent5">
                <a:lumMod val="75000"/>
                <a:alpha val="36000"/>
              </a:schemeClr>
            </a:solidFill>
            <a:ln w="9525" cap="flat" cmpd="dbl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 bwMode="auto">
            <a:xfrm>
              <a:off x="7875195" y="3671119"/>
              <a:ext cx="141948" cy="14493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50800" dir="5400000" algn="ctr" rotWithShape="0">
                <a:srgbClr val="0070C0"/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" name="TextBox 34"/>
            <p:cNvSpPr txBox="1">
              <a:spLocks noChangeArrowheads="1"/>
            </p:cNvSpPr>
            <p:nvPr/>
          </p:nvSpPr>
          <p:spPr bwMode="auto">
            <a:xfrm>
              <a:off x="7236296" y="3861048"/>
              <a:ext cx="1440160" cy="1906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>
                  <a:latin typeface="黑体" pitchFamily="49" charset="-122"/>
                  <a:ea typeface="黑体" pitchFamily="49" charset="-122"/>
                </a:rPr>
                <a:t>在表示</a:t>
              </a:r>
              <a:r>
                <a:rPr lang="en-US" altLang="zh-CN" sz="2400">
                  <a:latin typeface="黑体" pitchFamily="49" charset="-122"/>
                  <a:ea typeface="黑体" pitchFamily="49" charset="-122"/>
                </a:rPr>
                <a:t>0</a:t>
              </a:r>
              <a:r>
                <a:rPr lang="zh-CN" altLang="en-US" sz="2400">
                  <a:latin typeface="黑体" pitchFamily="49" charset="-122"/>
                  <a:ea typeface="黑体" pitchFamily="49" charset="-122"/>
                </a:rPr>
                <a:t>和</a:t>
              </a:r>
              <a:r>
                <a:rPr lang="en-US" altLang="zh-CN" sz="2400">
                  <a:latin typeface="黑体" pitchFamily="49" charset="-122"/>
                  <a:ea typeface="黑体" pitchFamily="49" charset="-122"/>
                </a:rPr>
                <a:t>105</a:t>
              </a:r>
              <a:r>
                <a:rPr lang="zh-CN" altLang="en-US" sz="2400">
                  <a:latin typeface="黑体" pitchFamily="49" charset="-122"/>
                  <a:ea typeface="黑体" pitchFamily="49" charset="-122"/>
                </a:rPr>
                <a:t>的点上画实心圆点，表示取值范围包括这两个数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12086" y="4192686"/>
            <a:ext cx="5449888" cy="830534"/>
            <a:chOff x="2100" y="8482"/>
            <a:chExt cx="8581" cy="1741"/>
          </a:xfrm>
        </p:grpSpPr>
        <p:sp>
          <p:nvSpPr>
            <p:cNvPr id="12" name="Line 10"/>
            <p:cNvSpPr>
              <a:spLocks noChangeShapeType="1"/>
            </p:cNvSpPr>
            <p:nvPr/>
          </p:nvSpPr>
          <p:spPr bwMode="auto">
            <a:xfrm flipV="1">
              <a:off x="2100" y="9163"/>
              <a:ext cx="8581" cy="5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Oval 11"/>
            <p:cNvSpPr>
              <a:spLocks noChangeArrowheads="1"/>
            </p:cNvSpPr>
            <p:nvPr/>
          </p:nvSpPr>
          <p:spPr bwMode="auto">
            <a:xfrm>
              <a:off x="3775" y="9027"/>
              <a:ext cx="250" cy="26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24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3600" y="9255"/>
              <a:ext cx="765" cy="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b="1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0</a:t>
              </a:r>
            </a:p>
          </p:txBody>
        </p:sp>
        <p:sp>
          <p:nvSpPr>
            <p:cNvPr id="15" name="Line 15"/>
            <p:cNvSpPr>
              <a:spLocks noChangeShapeType="1"/>
            </p:cNvSpPr>
            <p:nvPr/>
          </p:nvSpPr>
          <p:spPr bwMode="auto">
            <a:xfrm flipH="1">
              <a:off x="3780" y="9217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 flipH="1" flipV="1">
              <a:off x="3915" y="8482"/>
              <a:ext cx="0" cy="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auto">
            <a:xfrm>
              <a:off x="3900" y="8497"/>
              <a:ext cx="396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 flipH="1">
              <a:off x="7845" y="8500"/>
              <a:ext cx="0" cy="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Oval 11"/>
            <p:cNvSpPr>
              <a:spLocks noChangeArrowheads="1"/>
            </p:cNvSpPr>
            <p:nvPr/>
          </p:nvSpPr>
          <p:spPr bwMode="auto">
            <a:xfrm>
              <a:off x="7715" y="9042"/>
              <a:ext cx="250" cy="257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2400">
                <a:latin typeface="黑体" pitchFamily="49" charset="-122"/>
                <a:ea typeface="黑体" pitchFamily="49" charset="-122"/>
              </a:endParaRPr>
            </a:p>
          </p:txBody>
        </p:sp>
        <p:sp>
          <p:nvSpPr>
            <p:cNvPr id="20" name="Text Box 13"/>
            <p:cNvSpPr txBox="1">
              <a:spLocks noChangeArrowheads="1"/>
            </p:cNvSpPr>
            <p:nvPr/>
          </p:nvSpPr>
          <p:spPr bwMode="auto">
            <a:xfrm>
              <a:off x="7304" y="9230"/>
              <a:ext cx="1583" cy="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b="1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105</a:t>
              </a:r>
            </a:p>
          </p:txBody>
        </p:sp>
      </p:grpSp>
      <p:sp>
        <p:nvSpPr>
          <p:cNvPr id="21" name="矩形 20">
            <a:extLst>
              <a:ext uri="{FF2B5EF4-FFF2-40B4-BE49-F238E27FC236}">
                <a16:creationId xmlns:a16="http://schemas.microsoft.com/office/drawing/2014/main" id="{77A70131-9D35-4A7B-B2D0-F9C7554F0C29}"/>
              </a:ext>
            </a:extLst>
          </p:cNvPr>
          <p:cNvSpPr/>
          <p:nvPr/>
        </p:nvSpPr>
        <p:spPr>
          <a:xfrm>
            <a:off x="3360784" y="-20538"/>
            <a:ext cx="2262159" cy="71558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05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</p:spTree>
    <p:extLst>
      <p:ext uri="{BB962C8B-B14F-4D97-AF65-F5344CB8AC3E}">
        <p14:creationId xmlns:p14="http://schemas.microsoft.com/office/powerpoint/2010/main" val="23577069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-108325" y="607016"/>
            <a:ext cx="6608762" cy="427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hangingPunct="0"/>
            <a:r>
              <a:rPr lang="zh-CN" altLang="en-US" sz="28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利用不等式的性质解不等式的注意事项</a:t>
            </a: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79695" y="2194709"/>
            <a:ext cx="8784610" cy="1693349"/>
          </a:xfrm>
          <a:prstGeom prst="rect">
            <a:avLst/>
          </a:prstGeom>
          <a:solidFill>
            <a:srgbClr val="D6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30000"/>
              </a:lnSpc>
            </a:pPr>
            <a:r>
              <a:rPr lang="en-US" altLang="zh-CN" sz="2800" b="1">
                <a:latin typeface="Times New Roman" pitchFamily="18" charset="0"/>
                <a:ea typeface="黑体" pitchFamily="49" charset="-122"/>
              </a:rPr>
              <a:t>2.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要注意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区分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“大于” “不大于”“小于”“不小于”等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数学语言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的使用，并把这些表示不等关系的语言用数学符号准确地表达出来</a:t>
            </a:r>
            <a:r>
              <a:rPr lang="en-US" altLang="zh-CN" sz="2800">
                <a:latin typeface="黑体" pitchFamily="49" charset="-122"/>
                <a:ea typeface="黑体" pitchFamily="49" charset="-122"/>
              </a:rPr>
              <a:t>.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79695" y="3867840"/>
            <a:ext cx="8784609" cy="1150508"/>
          </a:xfrm>
          <a:prstGeom prst="rect">
            <a:avLst/>
          </a:prstGeom>
          <a:solidFill>
            <a:srgbClr val="D6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30000"/>
              </a:lnSpc>
            </a:pPr>
            <a:r>
              <a:rPr lang="en-US" altLang="zh-CN" sz="2800" b="1">
                <a:latin typeface="Times New Roman" pitchFamily="18" charset="0"/>
                <a:ea typeface="黑体" pitchFamily="49" charset="-122"/>
              </a:rPr>
              <a:t>3.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在数轴上表示解集应注意的问题：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方向、空心圆圈或实心圆点</a:t>
            </a:r>
            <a:r>
              <a:rPr lang="en-US" altLang="zh-CN" sz="2800"/>
              <a:t>.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79695" y="1140529"/>
            <a:ext cx="8784610" cy="1133195"/>
          </a:xfrm>
          <a:prstGeom prst="rect">
            <a:avLst/>
          </a:prstGeom>
          <a:solidFill>
            <a:srgbClr val="D6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30000"/>
              </a:lnSpc>
            </a:pPr>
            <a:r>
              <a:rPr lang="en-US" altLang="zh-CN" sz="2800" b="1">
                <a:latin typeface="Times New Roman" pitchFamily="18" charset="0"/>
                <a:ea typeface="黑体" pitchFamily="49" charset="-122"/>
              </a:rPr>
              <a:t>1.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在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运用性质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3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时</a:t>
            </a:r>
            <a:r>
              <a:rPr lang="en-US" altLang="zh-CN" sz="2800"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要特别注意：不等式两边都乘以或除以同一个负数时，要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改变不等号的方向</a:t>
            </a:r>
            <a:r>
              <a:rPr lang="en-US" altLang="zh-CN" sz="2800">
                <a:latin typeface="黑体" pitchFamily="49" charset="-122"/>
                <a:ea typeface="黑体" pitchFamily="49" charset="-122"/>
              </a:rPr>
              <a:t>.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B68F0BB9-CA03-4FC1-8570-D3ACDB89CD2D}"/>
              </a:ext>
            </a:extLst>
          </p:cNvPr>
          <p:cNvSpPr/>
          <p:nvPr/>
        </p:nvSpPr>
        <p:spPr>
          <a:xfrm>
            <a:off x="3360784" y="-20538"/>
            <a:ext cx="2262159" cy="71558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05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知识讲解</a:t>
            </a:r>
          </a:p>
        </p:txBody>
      </p:sp>
    </p:spTree>
    <p:extLst>
      <p:ext uri="{BB962C8B-B14F-4D97-AF65-F5344CB8AC3E}">
        <p14:creationId xmlns:p14="http://schemas.microsoft.com/office/powerpoint/2010/main" val="2181294689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1.7601 Service Pack 1"/>
  <p:tag name="AS_RELEASE_DATE" val="2020.05.14"/>
  <p:tag name="AS_TITLE" val="Aspose.Slides for .NET 4.0 Client Profile"/>
  <p:tag name="AS_VERSION" val="20.5"/>
</p:tagLst>
</file>

<file path=ppt/theme/theme1.xml><?xml version="1.0" encoding="utf-8"?>
<a:theme xmlns:r="http://schemas.openxmlformats.org/officeDocument/2006/relationships" xmlns:a="http://schemas.openxmlformats.org/drawingml/2006/main" name="模板2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微尘数学课件模板1" id="{FC94A10E-B2E7-498F-AFEA-C04B845ECCAC}" vid="{93C3368C-503D-48BD-BDD1-197097450269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蓝色扁平清新通用</Template>
  <Company/>
  <PresentationFormat>On-screen Show (16:9)</PresentationFormat>
  <Paragraphs>82</Paragraphs>
  <Slides>14</Slides>
  <Notes>0</Notes>
  <TotalTime>29</TotalTime>
  <HiddenSlides>0</HiddenSlides>
  <MMClips>0</MMClips>
  <ScaleCrop>0</ScaleCrop>
  <HeadingPairs>
    <vt:vector baseType="variant" size="6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baseType="lpstr" size="28">
      <vt:lpstr>Arial</vt:lpstr>
      <vt:lpstr>等线 Light</vt:lpstr>
      <vt:lpstr>等线</vt:lpstr>
      <vt:lpstr>宋体</vt:lpstr>
      <vt:lpstr>Calibri</vt:lpstr>
      <vt:lpstr>华文琥珀</vt:lpstr>
      <vt:lpstr>微软雅黑</vt:lpstr>
      <vt:lpstr>华文行楷</vt:lpstr>
      <vt:lpstr>Times New Roman</vt:lpstr>
      <vt:lpstr>黑体</vt:lpstr>
      <vt:lpstr>Tahoma</vt:lpstr>
      <vt:lpstr>Constantia</vt:lpstr>
      <vt:lpstr>方正黑体_GBK</vt:lpstr>
      <vt:lpstr>模板222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20.0500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幻灯片 1</dc:title>
  <dc:creator>Administrator</dc:creator>
  <cp:lastModifiedBy>Administrator</cp:lastModifiedBy>
  <cp:revision>147</cp:revision>
  <dcterms:created xsi:type="dcterms:W3CDTF">2015-07-09T08:14:00Z</dcterms:created>
  <dcterms:modified xsi:type="dcterms:W3CDTF">2021-04-15T01:12:27Z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KSOProductBuildVer">
    <vt:lpwstr>2052-10.1.0.7400</vt:lpwstr>
  </property>
</Properties>
</file>